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1.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383" r:id="rId2"/>
    <p:sldId id="334" r:id="rId3"/>
    <p:sldId id="524" r:id="rId4"/>
    <p:sldId id="440" r:id="rId5"/>
    <p:sldId id="544" r:id="rId6"/>
    <p:sldId id="454" r:id="rId7"/>
    <p:sldId id="455" r:id="rId8"/>
    <p:sldId id="516" r:id="rId9"/>
    <p:sldId id="551" r:id="rId10"/>
    <p:sldId id="547" r:id="rId11"/>
    <p:sldId id="548" r:id="rId12"/>
    <p:sldId id="534" r:id="rId13"/>
    <p:sldId id="458" r:id="rId14"/>
    <p:sldId id="536" r:id="rId15"/>
    <p:sldId id="543" r:id="rId16"/>
    <p:sldId id="438" r:id="rId17"/>
    <p:sldId id="446" r:id="rId18"/>
    <p:sldId id="447" r:id="rId19"/>
    <p:sldId id="523" r:id="rId20"/>
    <p:sldId id="448" r:id="rId21"/>
    <p:sldId id="449" r:id="rId22"/>
    <p:sldId id="450" r:id="rId23"/>
    <p:sldId id="528" r:id="rId24"/>
    <p:sldId id="545" r:id="rId25"/>
    <p:sldId id="463" r:id="rId26"/>
    <p:sldId id="466" r:id="rId27"/>
    <p:sldId id="467" r:id="rId28"/>
    <p:sldId id="504" r:id="rId29"/>
    <p:sldId id="493" r:id="rId30"/>
    <p:sldId id="546" r:id="rId31"/>
    <p:sldId id="483" r:id="rId32"/>
    <p:sldId id="535" r:id="rId33"/>
    <p:sldId id="519" r:id="rId34"/>
    <p:sldId id="539" r:id="rId35"/>
    <p:sldId id="541" r:id="rId36"/>
    <p:sldId id="540" r:id="rId37"/>
    <p:sldId id="484" r:id="rId38"/>
    <p:sldId id="522" r:id="rId39"/>
    <p:sldId id="485" r:id="rId40"/>
    <p:sldId id="550" r:id="rId41"/>
    <p:sldId id="532" r:id="rId42"/>
    <p:sldId id="529" r:id="rId43"/>
    <p:sldId id="442" r:id="rId44"/>
    <p:sldId id="443" r:id="rId45"/>
    <p:sldId id="530" r:id="rId46"/>
    <p:sldId id="533" r:id="rId47"/>
    <p:sldId id="439" r:id="rId48"/>
    <p:sldId id="517" r:id="rId49"/>
    <p:sldId id="330"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70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B"/>
    <a:srgbClr val="7F13DC"/>
    <a:srgbClr val="6C04FC"/>
    <a:srgbClr val="FF8136"/>
    <a:srgbClr val="A12CA2"/>
    <a:srgbClr val="FAFAFA"/>
    <a:srgbClr val="F08619"/>
    <a:srgbClr val="3A3A3A"/>
    <a:srgbClr val="F3F3F3"/>
    <a:srgbClr val="EEA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3178" autoAdjust="0"/>
  </p:normalViewPr>
  <p:slideViewPr>
    <p:cSldViewPr snapToGrid="0" showGuides="1">
      <p:cViewPr varScale="1">
        <p:scale>
          <a:sx n="95" d="100"/>
          <a:sy n="95" d="100"/>
        </p:scale>
        <p:origin x="600" y="84"/>
      </p:cViewPr>
      <p:guideLst>
        <p:guide orient="horz" pos="880"/>
        <p:guide pos="7053"/>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2024/9/24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评委好，</a:t>
            </a:r>
            <a:endParaRPr lang="en-US" altLang="zh-CN" dirty="0" smtClean="0"/>
          </a:p>
          <a:p>
            <a:r>
              <a:rPr lang="zh-CN" altLang="en-US" dirty="0" smtClean="0"/>
              <a:t>我是余聪，来自，很荣幸参与本次晋级答辩</a:t>
            </a:r>
            <a:endParaRPr lang="en-US" altLang="zh-CN" dirty="0" smtClean="0"/>
          </a:p>
          <a:p>
            <a:r>
              <a:rPr lang="zh-CN" altLang="en-US" dirty="0" smtClean="0"/>
              <a:t>我申报职级</a:t>
            </a:r>
            <a:r>
              <a:rPr lang="en-US" altLang="zh-CN" dirty="0" smtClean="0"/>
              <a:t>T6</a:t>
            </a:r>
          </a:p>
        </p:txBody>
      </p:sp>
      <p:sp>
        <p:nvSpPr>
          <p:cNvPr id="4" name="灯片编号占位符 3"/>
          <p:cNvSpPr>
            <a:spLocks noGrp="1"/>
          </p:cNvSpPr>
          <p:nvPr>
            <p:ph type="sldNum" sz="quarter" idx="10"/>
          </p:nvPr>
        </p:nvSpPr>
        <p:spPr/>
        <p:txBody>
          <a:bodyPr/>
          <a:lstStyle/>
          <a:p>
            <a:fld id="{054BDDFF-9C74-45EE-AD90-2B14BDC103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51624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11</a:t>
            </a:fld>
            <a:endParaRPr lang="zh-CN" altLang="en-US"/>
          </a:p>
        </p:txBody>
      </p:sp>
    </p:spTree>
    <p:extLst>
      <p:ext uri="{BB962C8B-B14F-4D97-AF65-F5344CB8AC3E}">
        <p14:creationId xmlns:p14="http://schemas.microsoft.com/office/powerpoint/2010/main" val="315598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这样的高精度局部信息满足了我们对精度的要求</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a:t>
            </a:fld>
            <a:endParaRPr lang="zh-CN" altLang="en-US"/>
          </a:p>
        </p:txBody>
      </p:sp>
    </p:spTree>
    <p:extLst>
      <p:ext uri="{BB962C8B-B14F-4D97-AF65-F5344CB8AC3E}">
        <p14:creationId xmlns:p14="http://schemas.microsoft.com/office/powerpoint/2010/main" val="2964283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14</a:t>
            </a:fld>
            <a:endParaRPr lang="zh-CN" altLang="en-US"/>
          </a:p>
        </p:txBody>
      </p:sp>
    </p:spTree>
    <p:extLst>
      <p:ext uri="{BB962C8B-B14F-4D97-AF65-F5344CB8AC3E}">
        <p14:creationId xmlns:p14="http://schemas.microsoft.com/office/powerpoint/2010/main" val="285991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5-10min</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15</a:t>
            </a:fld>
            <a:endParaRPr lang="zh-CN" altLang="en-US"/>
          </a:p>
        </p:txBody>
      </p:sp>
    </p:spTree>
    <p:extLst>
      <p:ext uri="{BB962C8B-B14F-4D97-AF65-F5344CB8AC3E}">
        <p14:creationId xmlns:p14="http://schemas.microsoft.com/office/powerpoint/2010/main" val="2342425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激光雷达</a:t>
            </a:r>
            <a:endParaRPr lang="en-US" altLang="zh-CN" dirty="0" smtClean="0"/>
          </a:p>
          <a:p>
            <a:r>
              <a:rPr lang="zh-CN" altLang="en-US" dirty="0" smtClean="0"/>
              <a:t>线结构</a:t>
            </a: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数学公式比较生硬所以化了图</a:t>
            </a: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19</a:t>
            </a:fld>
            <a:endParaRPr lang="zh-CN" altLang="en-US"/>
          </a:p>
        </p:txBody>
      </p:sp>
    </p:spTree>
    <p:extLst>
      <p:ext uri="{BB962C8B-B14F-4D97-AF65-F5344CB8AC3E}">
        <p14:creationId xmlns:p14="http://schemas.microsoft.com/office/powerpoint/2010/main" val="393754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将从以下几方面做本次的答辩汇报</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23</a:t>
            </a:fld>
            <a:endParaRPr lang="zh-CN" altLang="en-US"/>
          </a:p>
        </p:txBody>
      </p:sp>
    </p:spTree>
    <p:extLst>
      <p:ext uri="{BB962C8B-B14F-4D97-AF65-F5344CB8AC3E}">
        <p14:creationId xmlns:p14="http://schemas.microsoft.com/office/powerpoint/2010/main" val="3628655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11-15min</a:t>
            </a:r>
          </a:p>
        </p:txBody>
      </p:sp>
      <p:sp>
        <p:nvSpPr>
          <p:cNvPr id="4" name="灯片编号占位符 3"/>
          <p:cNvSpPr>
            <a:spLocks noGrp="1"/>
          </p:cNvSpPr>
          <p:nvPr>
            <p:ph type="sldNum" sz="quarter" idx="10"/>
          </p:nvPr>
        </p:nvSpPr>
        <p:spPr/>
        <p:txBody>
          <a:bodyPr/>
          <a:lstStyle/>
          <a:p>
            <a:fld id="{054BDDFF-9C74-45EE-AD90-2B14BDC1031C}" type="slidenum">
              <a:rPr lang="zh-CN" altLang="en-US" smtClean="0"/>
              <a:t>24</a:t>
            </a:fld>
            <a:endParaRPr lang="zh-CN" altLang="en-US"/>
          </a:p>
        </p:txBody>
      </p:sp>
    </p:spTree>
    <p:extLst>
      <p:ext uri="{BB962C8B-B14F-4D97-AF65-F5344CB8AC3E}">
        <p14:creationId xmlns:p14="http://schemas.microsoft.com/office/powerpoint/2010/main" val="1843693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Todo</a:t>
            </a:r>
            <a:r>
              <a:rPr lang="en-US" altLang="zh-CN" dirty="0" smtClean="0"/>
              <a:t>( </a:t>
            </a:r>
            <a:r>
              <a:rPr lang="zh-CN" altLang="en-US" dirty="0" smtClean="0"/>
              <a:t>精简</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精简</a:t>
            </a:r>
          </a:p>
        </p:txBody>
      </p:sp>
      <p:sp>
        <p:nvSpPr>
          <p:cNvPr id="4" name="灯片编号占位符 3"/>
          <p:cNvSpPr>
            <a:spLocks noGrp="1"/>
          </p:cNvSpPr>
          <p:nvPr>
            <p:ph type="sldNum" sz="quarter" idx="10"/>
          </p:nvPr>
        </p:nvSpPr>
        <p:spPr/>
        <p:txBody>
          <a:bodyPr/>
          <a:lstStyle/>
          <a:p>
            <a:fld id="{054BDDFF-9C74-45EE-AD90-2B14BDC1031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2626908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16-20min</a:t>
            </a:r>
          </a:p>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30</a:t>
            </a:fld>
            <a:endParaRPr lang="zh-CN" altLang="en-US"/>
          </a:p>
        </p:txBody>
      </p:sp>
    </p:spTree>
    <p:extLst>
      <p:ext uri="{BB962C8B-B14F-4D97-AF65-F5344CB8AC3E}">
        <p14:creationId xmlns:p14="http://schemas.microsoft.com/office/powerpoint/2010/main" val="4214096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32</a:t>
            </a:fld>
            <a:endParaRPr lang="zh-CN" altLang="en-US"/>
          </a:p>
        </p:txBody>
      </p:sp>
    </p:spTree>
    <p:extLst>
      <p:ext uri="{BB962C8B-B14F-4D97-AF65-F5344CB8AC3E}">
        <p14:creationId xmlns:p14="http://schemas.microsoft.com/office/powerpoint/2010/main" val="2202657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33</a:t>
            </a:fld>
            <a:endParaRPr lang="zh-CN" altLang="en-US"/>
          </a:p>
        </p:txBody>
      </p:sp>
    </p:spTree>
    <p:extLst>
      <p:ext uri="{BB962C8B-B14F-4D97-AF65-F5344CB8AC3E}">
        <p14:creationId xmlns:p14="http://schemas.microsoft.com/office/powerpoint/2010/main" val="785511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34</a:t>
            </a:fld>
            <a:endParaRPr lang="zh-CN" altLang="en-US"/>
          </a:p>
        </p:txBody>
      </p:sp>
    </p:spTree>
    <p:extLst>
      <p:ext uri="{BB962C8B-B14F-4D97-AF65-F5344CB8AC3E}">
        <p14:creationId xmlns:p14="http://schemas.microsoft.com/office/powerpoint/2010/main" val="1911153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35</a:t>
            </a:fld>
            <a:endParaRPr lang="zh-CN" altLang="en-US"/>
          </a:p>
        </p:txBody>
      </p:sp>
    </p:spTree>
    <p:extLst>
      <p:ext uri="{BB962C8B-B14F-4D97-AF65-F5344CB8AC3E}">
        <p14:creationId xmlns:p14="http://schemas.microsoft.com/office/powerpoint/2010/main" val="2939837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36</a:t>
            </a:fld>
            <a:endParaRPr lang="zh-CN" altLang="en-US"/>
          </a:p>
        </p:txBody>
      </p:sp>
    </p:spTree>
    <p:extLst>
      <p:ext uri="{BB962C8B-B14F-4D97-AF65-F5344CB8AC3E}">
        <p14:creationId xmlns:p14="http://schemas.microsoft.com/office/powerpoint/2010/main" val="3796267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曾经仿真才能跑出来的效果，呈现在用户手里！</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38</a:t>
            </a:fld>
            <a:endParaRPr lang="zh-CN" altLang="en-US"/>
          </a:p>
        </p:txBody>
      </p:sp>
    </p:spTree>
    <p:extLst>
      <p:ext uri="{BB962C8B-B14F-4D97-AF65-F5344CB8AC3E}">
        <p14:creationId xmlns:p14="http://schemas.microsoft.com/office/powerpoint/2010/main" val="2714236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25min</a:t>
            </a:r>
          </a:p>
        </p:txBody>
      </p:sp>
      <p:sp>
        <p:nvSpPr>
          <p:cNvPr id="4" name="灯片编号占位符 3"/>
          <p:cNvSpPr>
            <a:spLocks noGrp="1"/>
          </p:cNvSpPr>
          <p:nvPr>
            <p:ph type="sldNum" sz="quarter" idx="10"/>
          </p:nvPr>
        </p:nvSpPr>
        <p:spPr/>
        <p:txBody>
          <a:bodyPr/>
          <a:lstStyle/>
          <a:p>
            <a:fld id="{054BDDFF-9C74-45EE-AD90-2B14BDC1031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以上就是主要工作成果和个人能力体现这一部分汇报的主要内容，共</a:t>
            </a:r>
            <a:r>
              <a:rPr lang="en-US" altLang="zh-CN" dirty="0" smtClean="0"/>
              <a:t>4</a:t>
            </a:r>
            <a:r>
              <a:rPr lang="zh-CN" altLang="en-US" dirty="0" smtClean="0"/>
              <a:t>个部分</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40</a:t>
            </a:fld>
            <a:endParaRPr lang="zh-CN" altLang="en-US"/>
          </a:p>
        </p:txBody>
      </p:sp>
    </p:spTree>
    <p:extLst>
      <p:ext uri="{BB962C8B-B14F-4D97-AF65-F5344CB8AC3E}">
        <p14:creationId xmlns:p14="http://schemas.microsoft.com/office/powerpoint/2010/main" val="1597127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接下来是专业影响力与贡献的汇报，将从</a:t>
            </a:r>
            <a:r>
              <a:rPr lang="en-US" altLang="zh-CN" dirty="0" smtClean="0"/>
              <a:t>3</a:t>
            </a:r>
            <a:r>
              <a:rPr lang="zh-CN" altLang="en-US" dirty="0" smtClean="0"/>
              <a:t>个部分阐述</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41</a:t>
            </a:fld>
            <a:endParaRPr lang="zh-CN" altLang="en-US"/>
          </a:p>
        </p:txBody>
      </p:sp>
    </p:spTree>
    <p:extLst>
      <p:ext uri="{BB962C8B-B14F-4D97-AF65-F5344CB8AC3E}">
        <p14:creationId xmlns:p14="http://schemas.microsoft.com/office/powerpoint/2010/main" val="2596076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42</a:t>
            </a:fld>
            <a:endParaRPr lang="zh-CN" altLang="en-US"/>
          </a:p>
        </p:txBody>
      </p:sp>
    </p:spTree>
    <p:extLst>
      <p:ext uri="{BB962C8B-B14F-4D97-AF65-F5344CB8AC3E}">
        <p14:creationId xmlns:p14="http://schemas.microsoft.com/office/powerpoint/2010/main" val="3390734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45</a:t>
            </a:fld>
            <a:endParaRPr lang="zh-CN" altLang="en-US"/>
          </a:p>
        </p:txBody>
      </p:sp>
    </p:spTree>
    <p:extLst>
      <p:ext uri="{BB962C8B-B14F-4D97-AF65-F5344CB8AC3E}">
        <p14:creationId xmlns:p14="http://schemas.microsoft.com/office/powerpoint/2010/main" val="720022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2526217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也希望软硬件兄弟部门的一线研发之间能多交流，让这些想法聚集起来</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0-5min</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a:t>
            </a:fld>
            <a:endParaRPr lang="zh-CN" altLang="en-US"/>
          </a:p>
        </p:txBody>
      </p:sp>
    </p:spTree>
    <p:extLst>
      <p:ext uri="{BB962C8B-B14F-4D97-AF65-F5344CB8AC3E}">
        <p14:creationId xmlns:p14="http://schemas.microsoft.com/office/powerpoint/2010/main" val="21876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59891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文本框 9"/>
          <p:cNvSpPr txBox="1"/>
          <p:nvPr userDrawn="1"/>
        </p:nvSpPr>
        <p:spPr>
          <a:xfrm>
            <a:off x="425437" y="521086"/>
            <a:ext cx="5806632" cy="1316258"/>
          </a:xfrm>
          <a:prstGeom prst="rect">
            <a:avLst/>
          </a:prstGeom>
          <a:noFill/>
        </p:spPr>
        <p:txBody>
          <a:bodyPr wrap="square" rtlCol="0">
            <a:spAutoFit/>
          </a:bodyPr>
          <a:lstStyle/>
          <a:p>
            <a:pPr>
              <a:defRPr/>
            </a:pP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添加副标题 </a:t>
            </a:r>
            <a:r>
              <a:rPr lang="en-US" altLang="zh-CN" sz="1600" b="0" i="0" dirty="0">
                <a:solidFill>
                  <a:schemeClr val="tx1">
                    <a:lumMod val="65000"/>
                    <a:lumOff val="35000"/>
                  </a:schemeClr>
                </a:solidFill>
                <a:effectLst/>
                <a:latin typeface="思源黑体" panose="020B0500000000000000" pitchFamily="34" charset="-122"/>
                <a:ea typeface="思源黑体" panose="020B0500000000000000" pitchFamily="34" charset="-122"/>
              </a:rPr>
              <a:t>Add subtitle</a:t>
            </a:r>
          </a:p>
          <a:p>
            <a:pPr>
              <a:defRPr/>
            </a:pPr>
            <a:r>
              <a:rPr lang="zh-CN" altLang="en-US" sz="2400" b="1" kern="0" dirty="0">
                <a:solidFill>
                  <a:srgbClr val="6C04FC"/>
                </a:solidFill>
                <a:latin typeface="思源黑体" panose="020B0500000000000000" pitchFamily="34" charset="-122"/>
                <a:ea typeface="思源黑体" panose="020B0500000000000000" pitchFamily="34" charset="-122"/>
              </a:rPr>
              <a:t>添加标题 </a:t>
            </a:r>
            <a:r>
              <a:rPr lang="en-US" altLang="zh-CN" sz="2400" b="1" dirty="0">
                <a:solidFill>
                  <a:srgbClr val="6C04FC"/>
                </a:solidFill>
                <a:latin typeface="思源黑体" panose="020B0500000000000000" pitchFamily="34" charset="-122"/>
                <a:ea typeface="思源黑体" panose="020B0500000000000000" pitchFamily="34" charset="-122"/>
              </a:rPr>
              <a:t>Add title </a:t>
            </a:r>
            <a:endParaRPr lang="zh-CN" altLang="en-US" sz="2400" b="1" kern="0" dirty="0">
              <a:solidFill>
                <a:srgbClr val="6C04FC"/>
              </a:solidFill>
              <a:latin typeface="思源黑体" panose="020B0500000000000000" pitchFamily="34" charset="-122"/>
              <a:ea typeface="思源黑体" panose="020B0500000000000000" pitchFamily="34" charset="-122"/>
            </a:endParaRPr>
          </a:p>
          <a:p>
            <a:pPr lvl="0">
              <a:lnSpc>
                <a:spcPct val="150000"/>
              </a:lnSpc>
              <a:defRPr/>
            </a:pPr>
            <a:endParaRPr lang="zh-CN" altLang="en-US" sz="1400" b="1" kern="0" dirty="0">
              <a:solidFill>
                <a:srgbClr val="6C04FC"/>
              </a:solidFill>
              <a:latin typeface="思源黑体" panose="020B0500000000000000" pitchFamily="34" charset="-122"/>
              <a:ea typeface="思源黑体" panose="020B0500000000000000" pitchFamily="34" charset="-122"/>
            </a:endParaRPr>
          </a:p>
          <a:p>
            <a:pPr algn="just">
              <a:lnSpc>
                <a:spcPct val="150000"/>
              </a:lnSpc>
            </a:pPr>
            <a:r>
              <a:rPr lang="en-US" altLang="zh-CN" sz="1400" b="0" i="0" dirty="0">
                <a:solidFill>
                  <a:srgbClr val="000000"/>
                </a:solidFill>
                <a:effectLst/>
                <a:latin typeface="思源黑体" panose="020B0500000000000000" pitchFamily="34" charset="-122"/>
                <a:ea typeface="思源黑体" panose="020B0500000000000000" pitchFamily="34" charset="-122"/>
              </a:rPr>
              <a:t> </a:t>
            </a:r>
            <a:endParaRPr lang="zh-CN" altLang="en-US" sz="1400" dirty="0">
              <a:latin typeface="思源黑体" panose="020B0500000000000000" pitchFamily="34" charset="-122"/>
              <a:ea typeface="思源黑体" panose="020B0500000000000000"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仅作封面使用">
    <p:spTree>
      <p:nvGrpSpPr>
        <p:cNvPr id="1" name=""/>
        <p:cNvGrpSpPr/>
        <p:nvPr/>
      </p:nvGrpSpPr>
      <p:grpSpPr>
        <a:xfrm>
          <a:off x="0" y="0"/>
          <a:ext cx="0" cy="0"/>
          <a:chOff x="0" y="0"/>
          <a:chExt cx="0" cy="0"/>
        </a:xfrm>
      </p:grpSpPr>
      <p:sp>
        <p:nvSpPr>
          <p:cNvPr id="7" name="灯片编号占位符 2"/>
          <p:cNvSpPr txBox="1"/>
          <p:nvPr userDrawn="1"/>
        </p:nvSpPr>
        <p:spPr>
          <a:xfrm>
            <a:off x="11547454" y="6527927"/>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z="900" b="1" smtClean="0">
                <a:solidFill>
                  <a:srgbClr val="FF8136"/>
                </a:solidFill>
                <a:latin typeface="思源黑体" panose="020B0500000000000000" pitchFamily="34" charset="-122"/>
                <a:ea typeface="思源黑体" panose="020B0500000000000000" pitchFamily="34" charset="-122"/>
              </a:rPr>
              <a:t>‹#›</a:t>
            </a:fld>
            <a:endParaRPr lang="zh-CN" altLang="en-US" sz="900" b="1" dirty="0">
              <a:solidFill>
                <a:srgbClr val="FF8136"/>
              </a:solidFill>
              <a:latin typeface="思源黑体" panose="020B0500000000000000" pitchFamily="34" charset="-122"/>
              <a:ea typeface="思源黑体" panose="020B0500000000000000"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BC56423-C432-45E6-89A1-31D5D84238BE}" type="datetimeFigureOut">
              <a:rPr lang="zh-CN" altLang="en-US" smtClean="0"/>
              <a:t>2024/9/24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4F1E86F-CBF7-4DF7-824A-AB405C555AA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0264407" y="6551593"/>
            <a:ext cx="1036283" cy="215444"/>
          </a:xfrm>
          <a:prstGeom prst="rect">
            <a:avLst/>
          </a:prstGeom>
          <a:noFill/>
        </p:spPr>
        <p:txBody>
          <a:bodyPr wrap="square" anchor="b">
            <a:spAutoFit/>
          </a:bodyPr>
          <a:lstStyle/>
          <a:p>
            <a:r>
              <a:rPr lang="zh-CN" altLang="en-US" sz="800" dirty="0">
                <a:solidFill>
                  <a:srgbClr val="6C04FC"/>
                </a:solidFill>
                <a:latin typeface="思源黑体" panose="020B0500000000000000" pitchFamily="34" charset="-122"/>
                <a:ea typeface="思源黑体" panose="020B0500000000000000" pitchFamily="34" charset="-122"/>
              </a:rPr>
              <a:t>自由自在 有所热爱</a:t>
            </a:r>
          </a:p>
        </p:txBody>
      </p:sp>
      <p:sp>
        <p:nvSpPr>
          <p:cNvPr id="9" name="灯片编号占位符 2"/>
          <p:cNvSpPr txBox="1"/>
          <p:nvPr userDrawn="1"/>
        </p:nvSpPr>
        <p:spPr>
          <a:xfrm>
            <a:off x="11547454" y="6527927"/>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z="900" b="1" smtClean="0">
                <a:solidFill>
                  <a:srgbClr val="FF8136"/>
                </a:solidFill>
                <a:latin typeface="思源黑体" panose="020B0500000000000000" pitchFamily="34" charset="-122"/>
                <a:ea typeface="思源黑体" panose="020B0500000000000000" pitchFamily="34" charset="-122"/>
              </a:rPr>
              <a:t>‹#›</a:t>
            </a:fld>
            <a:endParaRPr lang="zh-CN" altLang="en-US" sz="900" b="1" dirty="0">
              <a:solidFill>
                <a:srgbClr val="FF8136"/>
              </a:solidFill>
              <a:latin typeface="思源黑体" panose="020B0500000000000000" pitchFamily="34" charset="-122"/>
              <a:ea typeface="思源黑体" panose="020B0500000000000000" pitchFamily="34" charset="-122"/>
            </a:endParaRPr>
          </a:p>
        </p:txBody>
      </p:sp>
      <p:pic>
        <p:nvPicPr>
          <p:cNvPr id="4" name="图片 3" descr="未标题-1"/>
          <p:cNvPicPr>
            <a:picLocks noChangeAspect="1"/>
          </p:cNvPicPr>
          <p:nvPr userDrawn="1"/>
        </p:nvPicPr>
        <p:blipFill>
          <a:blip r:embed="rId13"/>
          <a:stretch>
            <a:fillRect/>
          </a:stretch>
        </p:blipFill>
        <p:spPr>
          <a:xfrm>
            <a:off x="0" y="6424295"/>
            <a:ext cx="2046605" cy="4337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7.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26.png"/><Relationship Id="rId2" Type="http://schemas.openxmlformats.org/officeDocument/2006/relationships/tags" Target="../tags/tag38.xml"/><Relationship Id="rId16" Type="http://schemas.openxmlformats.org/officeDocument/2006/relationships/image" Target="../media/image30.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25.jpeg"/><Relationship Id="rId5" Type="http://schemas.openxmlformats.org/officeDocument/2006/relationships/tags" Target="../tags/tag41.xml"/><Relationship Id="rId15" Type="http://schemas.openxmlformats.org/officeDocument/2006/relationships/image" Target="../media/image29.jpeg"/><Relationship Id="rId10" Type="http://schemas.openxmlformats.org/officeDocument/2006/relationships/image" Target="../media/image24.png"/><Relationship Id="rId4" Type="http://schemas.openxmlformats.org/officeDocument/2006/relationships/tags" Target="../tags/tag40.xml"/><Relationship Id="rId9" Type="http://schemas.openxmlformats.org/officeDocument/2006/relationships/notesSlide" Target="../notesSlides/notesSlide16.xml"/><Relationship Id="rId14" Type="http://schemas.openxmlformats.org/officeDocument/2006/relationships/image" Target="../media/image28.jpeg"/></Relationships>
</file>

<file path=ppt/slides/_rels/slide17.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9" Type="http://schemas.openxmlformats.org/officeDocument/2006/relationships/notesSlide" Target="../notesSlides/notesSlide17.xml"/><Relationship Id="rId21" Type="http://schemas.openxmlformats.org/officeDocument/2006/relationships/tags" Target="../tags/tag64.xml"/><Relationship Id="rId34" Type="http://schemas.openxmlformats.org/officeDocument/2006/relationships/tags" Target="../tags/tag77.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33" Type="http://schemas.openxmlformats.org/officeDocument/2006/relationships/tags" Target="../tags/tag76.xml"/><Relationship Id="rId38" Type="http://schemas.openxmlformats.org/officeDocument/2006/relationships/slideLayout" Target="../slideLayouts/slideLayout1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tags" Target="../tags/tag7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tags" Target="../tags/tag75.xml"/><Relationship Id="rId37" Type="http://schemas.openxmlformats.org/officeDocument/2006/relationships/tags" Target="../tags/tag80.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tags" Target="../tags/tag79.xml"/><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 Id="rId35" Type="http://schemas.openxmlformats.org/officeDocument/2006/relationships/tags" Target="../tags/tag78.xml"/><Relationship Id="rId8" Type="http://schemas.openxmlformats.org/officeDocument/2006/relationships/tags" Target="../tags/tag51.xml"/><Relationship Id="rId3" Type="http://schemas.openxmlformats.org/officeDocument/2006/relationships/tags" Target="../tags/tag46.xml"/></Relationships>
</file>

<file path=ppt/slides/_rels/slide18.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notesSlide" Target="../notesSlides/notesSlide18.xml"/><Relationship Id="rId18" Type="http://schemas.openxmlformats.org/officeDocument/2006/relationships/image" Target="../media/image35.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slideLayout" Target="../slideLayouts/slideLayout10.xml"/><Relationship Id="rId17" Type="http://schemas.openxmlformats.org/officeDocument/2006/relationships/image" Target="../media/image34.png"/><Relationship Id="rId2" Type="http://schemas.openxmlformats.org/officeDocument/2006/relationships/tags" Target="../tags/tag82.xml"/><Relationship Id="rId16" Type="http://schemas.openxmlformats.org/officeDocument/2006/relationships/image" Target="../media/image3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image" Target="../media/image32.png"/><Relationship Id="rId10" Type="http://schemas.openxmlformats.org/officeDocument/2006/relationships/tags" Target="../tags/tag90.xml"/><Relationship Id="rId19" Type="http://schemas.openxmlformats.org/officeDocument/2006/relationships/image" Target="../media/image36.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slideLayout" Target="../slideLayouts/slideLayout10.xml"/><Relationship Id="rId18" Type="http://schemas.openxmlformats.org/officeDocument/2006/relationships/image" Target="../media/image35.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39.png"/><Relationship Id="rId2" Type="http://schemas.openxmlformats.org/officeDocument/2006/relationships/tags" Target="../tags/tag93.xml"/><Relationship Id="rId16" Type="http://schemas.openxmlformats.org/officeDocument/2006/relationships/image" Target="../media/image38.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image" Target="../media/image37.png"/><Relationship Id="rId10" Type="http://schemas.openxmlformats.org/officeDocument/2006/relationships/tags" Target="../tags/tag101.xml"/><Relationship Id="rId19" Type="http://schemas.openxmlformats.org/officeDocument/2006/relationships/image" Target="../media/image31.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image" Target="../media/image31.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notesSlide" Target="../notesSlides/notesSlide20.xml"/><Relationship Id="rId2" Type="http://schemas.openxmlformats.org/officeDocument/2006/relationships/tags" Target="../tags/tag105.xml"/><Relationship Id="rId16" Type="http://schemas.openxmlformats.org/officeDocument/2006/relationships/slideLayout" Target="../slideLayouts/slideLayout10.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21.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9" Type="http://schemas.openxmlformats.org/officeDocument/2006/relationships/image" Target="../media/image45.jpeg"/><Relationship Id="rId21" Type="http://schemas.openxmlformats.org/officeDocument/2006/relationships/tags" Target="../tags/tag138.xml"/><Relationship Id="rId34" Type="http://schemas.openxmlformats.org/officeDocument/2006/relationships/image" Target="../media/image44.png"/><Relationship Id="rId7" Type="http://schemas.openxmlformats.org/officeDocument/2006/relationships/tags" Target="../tags/tag124.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tags" Target="../tags/tag146.xml"/><Relationship Id="rId41" Type="http://schemas.openxmlformats.org/officeDocument/2006/relationships/image" Target="../media/image47.png"/><Relationship Id="rId1" Type="http://schemas.openxmlformats.org/officeDocument/2006/relationships/vmlDrawing" Target="../drawings/vmlDrawing1.v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image" Target="../media/image42.png"/><Relationship Id="rId37" Type="http://schemas.openxmlformats.org/officeDocument/2006/relationships/oleObject" Target="../embeddings/oleObject2.bin"/><Relationship Id="rId40" Type="http://schemas.openxmlformats.org/officeDocument/2006/relationships/image" Target="../media/image46.jpeg"/><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image" Target="../media/image40.wmf"/><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notesSlide" Target="../notesSlides/notesSlide21.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slideLayout" Target="../slideLayouts/slideLayout10.xml"/><Relationship Id="rId35" Type="http://schemas.openxmlformats.org/officeDocument/2006/relationships/oleObject" Target="../embeddings/oleObject1.bin"/><Relationship Id="rId8" Type="http://schemas.openxmlformats.org/officeDocument/2006/relationships/tags" Target="../tags/tag125.xml"/><Relationship Id="rId3" Type="http://schemas.openxmlformats.org/officeDocument/2006/relationships/tags" Target="../tags/tag120.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image" Target="../media/image43.png"/><Relationship Id="rId38" Type="http://schemas.openxmlformats.org/officeDocument/2006/relationships/image" Target="../media/image41.wmf"/></Relationships>
</file>

<file path=ppt/slides/_rels/slide22.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image" Target="../media/image48.GIF"/><Relationship Id="rId18" Type="http://schemas.openxmlformats.org/officeDocument/2006/relationships/image" Target="../media/image52.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notesSlide" Target="../notesSlides/notesSlide22.xml"/><Relationship Id="rId17" Type="http://schemas.openxmlformats.org/officeDocument/2006/relationships/image" Target="../media/image24.png"/><Relationship Id="rId2" Type="http://schemas.openxmlformats.org/officeDocument/2006/relationships/tags" Target="../tags/tag148.xml"/><Relationship Id="rId16" Type="http://schemas.openxmlformats.org/officeDocument/2006/relationships/image" Target="../media/image51.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slideLayout" Target="../slideLayouts/slideLayout10.xml"/><Relationship Id="rId5" Type="http://schemas.openxmlformats.org/officeDocument/2006/relationships/tags" Target="../tags/tag151.xml"/><Relationship Id="rId15" Type="http://schemas.openxmlformats.org/officeDocument/2006/relationships/image" Target="../media/image50.png"/><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4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gif"/></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notesSlide" Target="../notesSlides/notes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10.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80.gif"/></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157.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1.xml"/><Relationship Id="rId7" Type="http://schemas.openxmlformats.org/officeDocument/2006/relationships/slideLayout" Target="../slideLayouts/slideLayout10.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8.png"/><Relationship Id="rId5" Type="http://schemas.openxmlformats.org/officeDocument/2006/relationships/tags" Target="../tags/tag33.xml"/><Relationship Id="rId10" Type="http://schemas.openxmlformats.org/officeDocument/2006/relationships/image" Target="../media/image7.png"/><Relationship Id="rId4" Type="http://schemas.openxmlformats.org/officeDocument/2006/relationships/tags" Target="../tags/tag32.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C04FC"/>
        </a:solidFill>
        <a:effectLst/>
      </p:bgPr>
    </p:bg>
    <p:spTree>
      <p:nvGrpSpPr>
        <p:cNvPr id="1" name=""/>
        <p:cNvGrpSpPr/>
        <p:nvPr/>
      </p:nvGrpSpPr>
      <p:grpSpPr>
        <a:xfrm>
          <a:off x="0" y="0"/>
          <a:ext cx="0" cy="0"/>
          <a:chOff x="0" y="0"/>
          <a:chExt cx="0" cy="0"/>
        </a:xfrm>
      </p:grpSpPr>
      <p:grpSp>
        <p:nvGrpSpPr>
          <p:cNvPr id="2" name="组合 1"/>
          <p:cNvGrpSpPr/>
          <p:nvPr/>
        </p:nvGrpSpPr>
        <p:grpSpPr>
          <a:xfrm>
            <a:off x="0" y="635"/>
            <a:ext cx="12192000" cy="6857365"/>
            <a:chOff x="0" y="635"/>
            <a:chExt cx="12192000" cy="6857365"/>
          </a:xfrm>
        </p:grpSpPr>
        <p:pic>
          <p:nvPicPr>
            <p:cNvPr id="6" name="图片 5" descr="未标题-2"/>
            <p:cNvPicPr>
              <a:picLocks noChangeAspect="1"/>
            </p:cNvPicPr>
            <p:nvPr/>
          </p:nvPicPr>
          <p:blipFill>
            <a:blip r:embed="rId3"/>
            <a:stretch>
              <a:fillRect/>
            </a:stretch>
          </p:blipFill>
          <p:spPr>
            <a:xfrm>
              <a:off x="0" y="635"/>
              <a:ext cx="12192000" cy="6857365"/>
            </a:xfrm>
            <a:prstGeom prst="rect">
              <a:avLst/>
            </a:prstGeom>
          </p:spPr>
        </p:pic>
        <p:pic>
          <p:nvPicPr>
            <p:cNvPr id="11" name="图片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4199" y="563870"/>
              <a:ext cx="1970495" cy="157529"/>
            </a:xfrm>
            <a:prstGeom prst="rect">
              <a:avLst/>
            </a:prstGeom>
          </p:spPr>
        </p:pic>
        <p:sp>
          <p:nvSpPr>
            <p:cNvPr id="5" name="Text Box 4"/>
            <p:cNvSpPr txBox="1">
              <a:spLocks noChangeArrowheads="1"/>
            </p:cNvSpPr>
            <p:nvPr/>
          </p:nvSpPr>
          <p:spPr bwMode="auto">
            <a:xfrm>
              <a:off x="838892" y="2728436"/>
              <a:ext cx="10514215" cy="706755"/>
            </a:xfrm>
            <a:prstGeom prst="rect">
              <a:avLst/>
            </a:prstGeom>
            <a:noFill/>
            <a:ln w="9525" algn="ctr">
              <a:noFill/>
              <a:miter lim="800000"/>
            </a:ln>
          </p:spPr>
          <p:txBody>
            <a:bodyPr wrap="square" anchor="ctr">
              <a:spAutoFit/>
            </a:bodyPr>
            <a:lstStyle/>
            <a:p>
              <a:pPr algn="ctr">
                <a:spcBef>
                  <a:spcPct val="50000"/>
                </a:spcBef>
                <a:buFont typeface="Wingdings" panose="05000000000000000000" pitchFamily="2" charset="2"/>
                <a:buNone/>
              </a:pPr>
              <a:r>
                <a:rPr lang="en-US" altLang="zh-CN" sz="4000" b="1" dirty="0" smtClean="0">
                  <a:solidFill>
                    <a:schemeClr val="bg1"/>
                  </a:solidFill>
                  <a:latin typeface="微软雅黑" panose="020B0503020204020204" pitchFamily="34" charset="-122"/>
                  <a:ea typeface="微软雅黑" panose="020B0503020204020204" pitchFamily="34" charset="-122"/>
                </a:rPr>
                <a:t>2024</a:t>
              </a:r>
              <a:r>
                <a:rPr lang="zh-CN" altLang="en-US" sz="4000" b="1" dirty="0" smtClean="0">
                  <a:solidFill>
                    <a:schemeClr val="bg1"/>
                  </a:solidFill>
                  <a:latin typeface="微软雅黑" panose="020B0503020204020204" pitchFamily="34" charset="-122"/>
                  <a:ea typeface="微软雅黑" panose="020B0503020204020204" pitchFamily="34" charset="-122"/>
                </a:rPr>
                <a:t>下半年专业通道晋级答辩报告</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 Box 4"/>
            <p:cNvSpPr txBox="1">
              <a:spLocks noChangeArrowheads="1"/>
            </p:cNvSpPr>
            <p:nvPr/>
          </p:nvSpPr>
          <p:spPr bwMode="auto">
            <a:xfrm>
              <a:off x="7714428" y="4456870"/>
              <a:ext cx="3528000" cy="398780"/>
            </a:xfrm>
            <a:prstGeom prst="rect">
              <a:avLst/>
            </a:prstGeom>
            <a:noFill/>
            <a:ln w="9525" algn="ctr">
              <a:noFill/>
              <a:miter lim="800000"/>
            </a:ln>
          </p:spPr>
          <p:txBody>
            <a:bodyPr>
              <a:spAutoFit/>
            </a:bodyPr>
            <a:lstStyle/>
            <a:p>
              <a:pPr>
                <a:spcBef>
                  <a:spcPct val="50000"/>
                </a:spcBef>
                <a:buFont typeface="Wingdings" panose="05000000000000000000" pitchFamily="2" charset="2"/>
                <a:buNone/>
              </a:pPr>
              <a:r>
                <a:rPr lang="zh-CN" altLang="en-US" sz="2000" b="1" dirty="0">
                  <a:solidFill>
                    <a:schemeClr val="bg1"/>
                  </a:solidFill>
                  <a:latin typeface="微软雅黑" panose="020B0503020204020204" pitchFamily="34" charset="-122"/>
                  <a:ea typeface="微软雅黑" panose="020B0503020204020204" pitchFamily="34" charset="-122"/>
                </a:rPr>
                <a:t>部门：规控应用部</a:t>
              </a:r>
            </a:p>
          </p:txBody>
        </p:sp>
        <p:sp>
          <p:nvSpPr>
            <p:cNvPr id="8" name="Text Box 4"/>
            <p:cNvSpPr txBox="1">
              <a:spLocks noChangeArrowheads="1"/>
            </p:cNvSpPr>
            <p:nvPr/>
          </p:nvSpPr>
          <p:spPr bwMode="auto">
            <a:xfrm>
              <a:off x="7714428" y="5371286"/>
              <a:ext cx="3528000" cy="398780"/>
            </a:xfrm>
            <a:prstGeom prst="rect">
              <a:avLst/>
            </a:prstGeom>
            <a:noFill/>
            <a:ln w="9525" algn="ctr">
              <a:noFill/>
              <a:miter lim="800000"/>
            </a:ln>
          </p:spPr>
          <p:txBody>
            <a:bodyPr>
              <a:spAutoFit/>
            </a:bodyPr>
            <a:lstStyle/>
            <a:p>
              <a:pPr>
                <a:spcBef>
                  <a:spcPct val="50000"/>
                </a:spcBef>
                <a:buFont typeface="Wingdings" panose="05000000000000000000" pitchFamily="2" charset="2"/>
                <a:buNone/>
              </a:pPr>
              <a:r>
                <a:rPr lang="zh-CN" altLang="en-US" sz="2000" b="1" dirty="0">
                  <a:solidFill>
                    <a:schemeClr val="bg1"/>
                  </a:solidFill>
                  <a:latin typeface="微软雅黑" panose="020B0503020204020204" pitchFamily="34" charset="-122"/>
                  <a:ea typeface="微软雅黑" panose="020B0503020204020204" pitchFamily="34" charset="-122"/>
                </a:rPr>
                <a:t>答辩</a:t>
              </a:r>
              <a:r>
                <a:rPr lang="zh-CN" altLang="en-US" sz="2000" b="1" dirty="0" smtClean="0">
                  <a:solidFill>
                    <a:schemeClr val="bg1"/>
                  </a:solidFill>
                  <a:latin typeface="微软雅黑" panose="020B0503020204020204" pitchFamily="34" charset="-122"/>
                  <a:ea typeface="微软雅黑" panose="020B0503020204020204" pitchFamily="34" charset="-122"/>
                </a:rPr>
                <a:t>人</a:t>
              </a:r>
              <a:r>
                <a:rPr lang="zh-CN" altLang="en-US" sz="2000" b="1" dirty="0">
                  <a:solidFill>
                    <a:schemeClr val="bg1"/>
                  </a:solidFill>
                  <a:latin typeface="微软雅黑" panose="020B0503020204020204" pitchFamily="34" charset="-122"/>
                  <a:ea typeface="微软雅黑" panose="020B0503020204020204" pitchFamily="34" charset="-122"/>
                </a:rPr>
                <a:t>：余聪</a:t>
              </a:r>
            </a:p>
          </p:txBody>
        </p:sp>
        <p:sp>
          <p:nvSpPr>
            <p:cNvPr id="9" name="Text Box 4"/>
            <p:cNvSpPr txBox="1">
              <a:spLocks noChangeArrowheads="1"/>
            </p:cNvSpPr>
            <p:nvPr/>
          </p:nvSpPr>
          <p:spPr bwMode="auto">
            <a:xfrm>
              <a:off x="7714428" y="5828494"/>
              <a:ext cx="3528000" cy="398780"/>
            </a:xfrm>
            <a:prstGeom prst="rect">
              <a:avLst/>
            </a:prstGeom>
            <a:noFill/>
            <a:ln w="9525" algn="ctr">
              <a:noFill/>
              <a:miter lim="800000"/>
            </a:ln>
          </p:spPr>
          <p:txBody>
            <a:bodyPr>
              <a:spAutoFit/>
            </a:bodyPr>
            <a:lstStyle/>
            <a:p>
              <a:pPr>
                <a:spcBef>
                  <a:spcPct val="50000"/>
                </a:spcBef>
                <a:buFont typeface="Wingdings" panose="05000000000000000000" pitchFamily="2" charset="2"/>
                <a:buNone/>
              </a:pPr>
              <a:r>
                <a:rPr lang="zh-CN" altLang="en-US" sz="2000" b="1" dirty="0" smtClean="0">
                  <a:solidFill>
                    <a:schemeClr val="bg1"/>
                  </a:solidFill>
                  <a:latin typeface="微软雅黑" panose="020B0503020204020204" pitchFamily="34" charset="-122"/>
                  <a:ea typeface="微软雅黑" panose="020B0503020204020204" pitchFamily="34" charset="-122"/>
                </a:rPr>
                <a:t>申报职级：</a:t>
              </a:r>
              <a:r>
                <a:rPr lang="en-US" altLang="zh-CN" sz="2000" b="1" dirty="0" smtClean="0">
                  <a:solidFill>
                    <a:schemeClr val="bg1"/>
                  </a:solidFill>
                  <a:latin typeface="微软雅黑" panose="020B0503020204020204" pitchFamily="34" charset="-122"/>
                  <a:ea typeface="微软雅黑" panose="020B0503020204020204" pitchFamily="34" charset="-122"/>
                </a:rPr>
                <a:t>T6</a:t>
              </a:r>
            </a:p>
          </p:txBody>
        </p:sp>
        <p:sp>
          <p:nvSpPr>
            <p:cNvPr id="10" name="Text Box 4"/>
            <p:cNvSpPr txBox="1">
              <a:spLocks noChangeArrowheads="1"/>
            </p:cNvSpPr>
            <p:nvPr/>
          </p:nvSpPr>
          <p:spPr bwMode="auto">
            <a:xfrm>
              <a:off x="7714428" y="4914078"/>
              <a:ext cx="3528000" cy="398780"/>
            </a:xfrm>
            <a:prstGeom prst="rect">
              <a:avLst/>
            </a:prstGeom>
            <a:noFill/>
            <a:ln w="9525" algn="ctr">
              <a:noFill/>
              <a:miter lim="800000"/>
            </a:ln>
          </p:spPr>
          <p:txBody>
            <a:bodyPr>
              <a:spAutoFit/>
            </a:bodyPr>
            <a:lstStyle/>
            <a:p>
              <a:pPr>
                <a:spcBef>
                  <a:spcPct val="50000"/>
                </a:spcBef>
                <a:buFont typeface="Wingdings" panose="05000000000000000000" pitchFamily="2" charset="2"/>
                <a:buNone/>
              </a:pPr>
              <a:r>
                <a:rPr lang="zh-CN" altLang="en-US" sz="2000" b="1" dirty="0" smtClean="0">
                  <a:solidFill>
                    <a:schemeClr val="bg1"/>
                  </a:solidFill>
                  <a:latin typeface="微软雅黑" panose="020B0503020204020204" pitchFamily="34" charset="-122"/>
                  <a:ea typeface="微软雅黑" panose="020B0503020204020204" pitchFamily="34" charset="-122"/>
                </a:rPr>
                <a:t>岗位：规划控制算法工程师</a:t>
              </a:r>
            </a:p>
          </p:txBody>
        </p:sp>
      </p:grpSp>
    </p:spTree>
  </p:cSld>
  <p:clrMapOvr>
    <a:masterClrMapping/>
  </p:clrMapOvr>
  <mc:AlternateContent xmlns:mc="http://schemas.openxmlformats.org/markup-compatibility/2006" xmlns:p14="http://schemas.microsoft.com/office/powerpoint/2010/main">
    <mc:Choice Requires="p14">
      <p:transition spd="slow" p14:dur="2000" advTm="11442"/>
    </mc:Choice>
    <mc:Fallback xmlns="">
      <p:transition spd="slow" advTm="1144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9" name="文本框 8"/>
          <p:cNvSpPr txBox="1"/>
          <p:nvPr/>
        </p:nvSpPr>
        <p:spPr>
          <a:xfrm>
            <a:off x="460914" y="719158"/>
            <a:ext cx="10023659" cy="494368"/>
          </a:xfrm>
          <a:prstGeom prst="rect">
            <a:avLst/>
          </a:prstGeom>
          <a:noFill/>
        </p:spPr>
        <p:txBody>
          <a:bodyPr wrap="square"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文本框 38"/>
          <p:cNvSpPr txBox="1"/>
          <p:nvPr/>
        </p:nvSpPr>
        <p:spPr>
          <a:xfrm>
            <a:off x="448906" y="1213526"/>
            <a:ext cx="11217230" cy="689890"/>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解决问题</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潜在可达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在可通行地图中，</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潜在</a:t>
            </a:r>
            <a:r>
              <a:rPr lang="zh-CN" altLang="en-US"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可</a:t>
            </a: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通行</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区域</a:t>
            </a:r>
            <a:endParaRPr lang="en-US" altLang="zh-CN"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在可通行拓扑地图中，设计潜在可通行节点</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经过可通行地图与可通行拓扑图计算潜在可达</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5" name="Image3"/>
          <p:cNvPicPr/>
          <p:nvPr/>
        </p:nvPicPr>
        <p:blipFill>
          <a:blip r:embed="rId3"/>
          <a:stretch>
            <a:fillRect/>
          </a:stretch>
        </p:blipFill>
        <p:spPr bwMode="auto">
          <a:xfrm>
            <a:off x="1319639" y="2924070"/>
            <a:ext cx="3369513" cy="3204544"/>
          </a:xfrm>
          <a:prstGeom prst="rect">
            <a:avLst/>
          </a:prstGeom>
        </p:spPr>
      </p:pic>
      <p:grpSp>
        <p:nvGrpSpPr>
          <p:cNvPr id="14" name="组合 13"/>
          <p:cNvGrpSpPr/>
          <p:nvPr/>
        </p:nvGrpSpPr>
        <p:grpSpPr>
          <a:xfrm>
            <a:off x="5194912" y="213399"/>
            <a:ext cx="5054358" cy="454754"/>
            <a:chOff x="5194912" y="213399"/>
            <a:chExt cx="5054358" cy="454754"/>
          </a:xfrm>
        </p:grpSpPr>
        <p:sp>
          <p:nvSpPr>
            <p:cNvPr id="15" name="圆角矩形 14"/>
            <p:cNvSpPr/>
            <p:nvPr/>
          </p:nvSpPr>
          <p:spPr>
            <a:xfrm>
              <a:off x="5194912"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16" name="圆角矩形 15"/>
            <p:cNvSpPr/>
            <p:nvPr/>
          </p:nvSpPr>
          <p:spPr>
            <a:xfrm>
              <a:off x="646486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17" name="圆角矩形 16"/>
            <p:cNvSpPr/>
            <p:nvPr/>
          </p:nvSpPr>
          <p:spPr>
            <a:xfrm>
              <a:off x="772633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18" name="圆角矩形 17"/>
            <p:cNvSpPr/>
            <p:nvPr/>
          </p:nvSpPr>
          <p:spPr>
            <a:xfrm>
              <a:off x="898780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grpSp>
        <p:nvGrpSpPr>
          <p:cNvPr id="62" name="组合 61"/>
          <p:cNvGrpSpPr/>
          <p:nvPr/>
        </p:nvGrpSpPr>
        <p:grpSpPr>
          <a:xfrm>
            <a:off x="5895254" y="2592819"/>
            <a:ext cx="5583211" cy="3240287"/>
            <a:chOff x="5752410" y="2131182"/>
            <a:chExt cx="5583211" cy="3240287"/>
          </a:xfrm>
        </p:grpSpPr>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5975" t="-403" r="48851" b="59911"/>
            <a:stretch/>
          </p:blipFill>
          <p:spPr>
            <a:xfrm>
              <a:off x="5752410" y="2311027"/>
              <a:ext cx="3494869" cy="1467154"/>
            </a:xfrm>
            <a:prstGeom prst="rect">
              <a:avLst/>
            </a:prstGeom>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67580" t="10077" r="3674" b="50592"/>
            <a:stretch/>
          </p:blipFill>
          <p:spPr>
            <a:xfrm>
              <a:off x="8972174" y="2131182"/>
              <a:ext cx="2182126" cy="1398390"/>
            </a:xfrm>
            <a:prstGeom prst="rect">
              <a:avLst/>
            </a:prstGeom>
          </p:spPr>
        </p:pic>
        <p:sp>
          <p:nvSpPr>
            <p:cNvPr id="42" name="CustomShape 3"/>
            <p:cNvSpPr/>
            <p:nvPr/>
          </p:nvSpPr>
          <p:spPr>
            <a:xfrm>
              <a:off x="6165328" y="4914721"/>
              <a:ext cx="2319885" cy="412590"/>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：典型场景：窄道</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CustomShape 3"/>
            <p:cNvSpPr/>
            <p:nvPr/>
          </p:nvSpPr>
          <p:spPr>
            <a:xfrm>
              <a:off x="9015736" y="4958879"/>
              <a:ext cx="2319885" cy="412590"/>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：典型场景：餐桌</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 19"/>
            <p:cNvSpPr/>
            <p:nvPr/>
          </p:nvSpPr>
          <p:spPr>
            <a:xfrm>
              <a:off x="7946040" y="3624828"/>
              <a:ext cx="424237" cy="41460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21" name="椭圆 20"/>
            <p:cNvSpPr/>
            <p:nvPr/>
          </p:nvSpPr>
          <p:spPr>
            <a:xfrm>
              <a:off x="7117210" y="3896134"/>
              <a:ext cx="424237" cy="41460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22" name="椭圆 21"/>
            <p:cNvSpPr/>
            <p:nvPr/>
          </p:nvSpPr>
          <p:spPr>
            <a:xfrm>
              <a:off x="6178148" y="4147466"/>
              <a:ext cx="424237" cy="41460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25" name="椭圆 24"/>
            <p:cNvSpPr/>
            <p:nvPr/>
          </p:nvSpPr>
          <p:spPr>
            <a:xfrm>
              <a:off x="9102273" y="4103438"/>
              <a:ext cx="435104" cy="43482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26" name="椭圆 25"/>
            <p:cNvSpPr/>
            <p:nvPr/>
          </p:nvSpPr>
          <p:spPr>
            <a:xfrm>
              <a:off x="10067146" y="3486774"/>
              <a:ext cx="290075" cy="30509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27" name="椭圆 26"/>
            <p:cNvSpPr/>
            <p:nvPr/>
          </p:nvSpPr>
          <p:spPr>
            <a:xfrm>
              <a:off x="10082665" y="3912852"/>
              <a:ext cx="290075" cy="30509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
              </a:r>
              <a:endParaRPr lang="zh-CN" altLang="en-US" dirty="0">
                <a:solidFill>
                  <a:schemeClr val="tx1"/>
                </a:solidFill>
              </a:endParaRPr>
            </a:p>
          </p:txBody>
        </p:sp>
        <p:sp>
          <p:nvSpPr>
            <p:cNvPr id="28" name="椭圆 27"/>
            <p:cNvSpPr/>
            <p:nvPr/>
          </p:nvSpPr>
          <p:spPr>
            <a:xfrm>
              <a:off x="10104232" y="4322218"/>
              <a:ext cx="290075" cy="30509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29" name="椭圆 28"/>
            <p:cNvSpPr/>
            <p:nvPr/>
          </p:nvSpPr>
          <p:spPr>
            <a:xfrm>
              <a:off x="10104232" y="4705498"/>
              <a:ext cx="290075" cy="30509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a:t>
              </a:r>
              <a:endParaRPr lang="zh-CN" altLang="en-US" dirty="0">
                <a:solidFill>
                  <a:schemeClr val="tx1"/>
                </a:solidFill>
              </a:endParaRPr>
            </a:p>
          </p:txBody>
        </p:sp>
        <p:sp>
          <p:nvSpPr>
            <p:cNvPr id="30" name="椭圆 29"/>
            <p:cNvSpPr/>
            <p:nvPr/>
          </p:nvSpPr>
          <p:spPr>
            <a:xfrm>
              <a:off x="10895977" y="3956852"/>
              <a:ext cx="435104" cy="43482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0" name="直接箭头连接符 9"/>
            <p:cNvCxnSpPr>
              <a:stCxn id="22" idx="6"/>
              <a:endCxn id="21" idx="2"/>
            </p:cNvCxnSpPr>
            <p:nvPr/>
          </p:nvCxnSpPr>
          <p:spPr>
            <a:xfrm flipV="1">
              <a:off x="6602385" y="4103439"/>
              <a:ext cx="514825" cy="251332"/>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35" name="直接箭头连接符 34"/>
            <p:cNvCxnSpPr>
              <a:stCxn id="21" idx="7"/>
              <a:endCxn id="20" idx="2"/>
            </p:cNvCxnSpPr>
            <p:nvPr/>
          </p:nvCxnSpPr>
          <p:spPr>
            <a:xfrm flipV="1">
              <a:off x="7479319" y="3832133"/>
              <a:ext cx="466721" cy="124719"/>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38" name="直接箭头连接符 37"/>
            <p:cNvCxnSpPr>
              <a:stCxn id="25" idx="6"/>
              <a:endCxn id="26" idx="2"/>
            </p:cNvCxnSpPr>
            <p:nvPr/>
          </p:nvCxnSpPr>
          <p:spPr>
            <a:xfrm flipV="1">
              <a:off x="9537377" y="3639319"/>
              <a:ext cx="529769" cy="681530"/>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4" name="直接箭头连接符 43"/>
            <p:cNvCxnSpPr>
              <a:stCxn id="25" idx="6"/>
              <a:endCxn id="27" idx="2"/>
            </p:cNvCxnSpPr>
            <p:nvPr/>
          </p:nvCxnSpPr>
          <p:spPr>
            <a:xfrm flipV="1">
              <a:off x="9537377" y="4065397"/>
              <a:ext cx="545288" cy="255452"/>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6" name="直接箭头连接符 45"/>
            <p:cNvCxnSpPr>
              <a:stCxn id="25" idx="6"/>
              <a:endCxn id="28" idx="2"/>
            </p:cNvCxnSpPr>
            <p:nvPr/>
          </p:nvCxnSpPr>
          <p:spPr>
            <a:xfrm>
              <a:off x="9537377" y="4320849"/>
              <a:ext cx="566855" cy="153914"/>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7" name="直接箭头连接符 46"/>
            <p:cNvCxnSpPr>
              <a:stCxn id="25" idx="6"/>
              <a:endCxn id="29" idx="2"/>
            </p:cNvCxnSpPr>
            <p:nvPr/>
          </p:nvCxnSpPr>
          <p:spPr>
            <a:xfrm>
              <a:off x="9537377" y="4320849"/>
              <a:ext cx="566855" cy="537194"/>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50" name="直接箭头连接符 49"/>
            <p:cNvCxnSpPr>
              <a:stCxn id="26" idx="6"/>
              <a:endCxn id="30" idx="2"/>
            </p:cNvCxnSpPr>
            <p:nvPr/>
          </p:nvCxnSpPr>
          <p:spPr>
            <a:xfrm>
              <a:off x="10357221" y="3639319"/>
              <a:ext cx="538756" cy="534944"/>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直接箭头连接符 52"/>
            <p:cNvCxnSpPr>
              <a:stCxn id="27" idx="6"/>
              <a:endCxn id="30" idx="2"/>
            </p:cNvCxnSpPr>
            <p:nvPr/>
          </p:nvCxnSpPr>
          <p:spPr>
            <a:xfrm>
              <a:off x="10372740" y="4065397"/>
              <a:ext cx="523237" cy="108866"/>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56" name="直接箭头连接符 55"/>
            <p:cNvCxnSpPr>
              <a:stCxn id="28" idx="6"/>
              <a:endCxn id="30" idx="2"/>
            </p:cNvCxnSpPr>
            <p:nvPr/>
          </p:nvCxnSpPr>
          <p:spPr>
            <a:xfrm flipV="1">
              <a:off x="10394307" y="4174263"/>
              <a:ext cx="501670" cy="300500"/>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59" name="直接箭头连接符 58"/>
            <p:cNvCxnSpPr>
              <a:stCxn id="29" idx="6"/>
              <a:endCxn id="30" idx="2"/>
            </p:cNvCxnSpPr>
            <p:nvPr/>
          </p:nvCxnSpPr>
          <p:spPr>
            <a:xfrm flipV="1">
              <a:off x="10394307" y="4174263"/>
              <a:ext cx="501670" cy="683780"/>
            </a:xfrm>
            <a:prstGeom prst="straightConnector1">
              <a:avLst/>
            </a:prstGeom>
            <a:ln w="9525" cap="flat" cmpd="sng" algn="ctr">
              <a:solidFill>
                <a:schemeClr val="accent5"/>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78260835"/>
      </p:ext>
    </p:extLst>
  </p:cSld>
  <p:clrMapOvr>
    <a:masterClrMapping/>
  </p:clrMapOvr>
  <mc:AlternateContent xmlns:mc="http://schemas.openxmlformats.org/markup-compatibility/2006" xmlns:p14="http://schemas.microsoft.com/office/powerpoint/2010/main">
    <mc:Choice Requires="p14">
      <p:transition spd="slow" p14:dur="2000" advTm="40793"/>
    </mc:Choice>
    <mc:Fallback xmlns="">
      <p:transition spd="slow" advTm="4079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9" name="文本框 8"/>
          <p:cNvSpPr txBox="1"/>
          <p:nvPr/>
        </p:nvSpPr>
        <p:spPr>
          <a:xfrm>
            <a:off x="460914" y="719158"/>
            <a:ext cx="10023659" cy="585924"/>
          </a:xfrm>
          <a:prstGeom prst="rect">
            <a:avLst/>
          </a:prstGeom>
          <a:noFill/>
        </p:spPr>
        <p:txBody>
          <a:bodyPr wrap="square"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文本框 38"/>
          <p:cNvSpPr txBox="1"/>
          <p:nvPr/>
        </p:nvSpPr>
        <p:spPr>
          <a:xfrm>
            <a:off x="448906" y="1213526"/>
            <a:ext cx="10755006" cy="822665"/>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解决问题</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地图</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精度问题：</a:t>
            </a:r>
            <a:r>
              <a:rPr lang="zh-CN" altLang="en-US"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sym typeface="+mn-ea"/>
              </a:rPr>
              <a:t>窄道</a:t>
            </a: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sym typeface="+mn-ea"/>
              </a:rPr>
              <a:t>检测器</a:t>
            </a:r>
            <a:endParaRPr lang="en-US" altLang="zh-CN"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沿边</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业务提供</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所沿障碍物信息，窄道</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检测器计算</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窄道</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窄道标记在可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通行地图上</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15833" r="8966"/>
          <a:stretch/>
        </p:blipFill>
        <p:spPr>
          <a:xfrm>
            <a:off x="7342907" y="2809393"/>
            <a:ext cx="4339174" cy="2431104"/>
          </a:xfrm>
          <a:prstGeom prst="rect">
            <a:avLst/>
          </a:prstGeom>
        </p:spPr>
      </p:pic>
      <p:pic>
        <p:nvPicPr>
          <p:cNvPr id="14" name="图片 13" descr="_tmp_dingtalkgov_qt_pic_1725981589785"/>
          <p:cNvPicPr>
            <a:picLocks noChangeAspect="1"/>
          </p:cNvPicPr>
          <p:nvPr/>
        </p:nvPicPr>
        <p:blipFill rotWithShape="1">
          <a:blip r:embed="rId6"/>
          <a:srcRect r="5310"/>
          <a:stretch/>
        </p:blipFill>
        <p:spPr>
          <a:xfrm>
            <a:off x="78219" y="2673120"/>
            <a:ext cx="7146546" cy="2567377"/>
          </a:xfrm>
          <a:prstGeom prst="rect">
            <a:avLst/>
          </a:prstGeom>
        </p:spPr>
      </p:pic>
      <p:sp>
        <p:nvSpPr>
          <p:cNvPr id="15" name="矩形 14"/>
          <p:cNvSpPr/>
          <p:nvPr>
            <p:custDataLst>
              <p:tags r:id="rId1"/>
            </p:custDataLst>
          </p:nvPr>
        </p:nvSpPr>
        <p:spPr>
          <a:xfrm>
            <a:off x="2345847" y="5258076"/>
            <a:ext cx="2268855" cy="400685"/>
          </a:xfrm>
          <a:prstGeom prst="rect">
            <a:avLst/>
          </a:prstGeom>
        </p:spPr>
        <p:txBody>
          <a:bodyPr wrap="square">
            <a:no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窄</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道检测器流程</a:t>
            </a:r>
          </a:p>
        </p:txBody>
      </p:sp>
      <p:sp>
        <p:nvSpPr>
          <p:cNvPr id="16" name="矩形 15"/>
          <p:cNvSpPr/>
          <p:nvPr>
            <p:custDataLst>
              <p:tags r:id="rId2"/>
            </p:custDataLst>
          </p:nvPr>
        </p:nvSpPr>
        <p:spPr>
          <a:xfrm>
            <a:off x="8215718" y="5240497"/>
            <a:ext cx="2268855" cy="400685"/>
          </a:xfrm>
          <a:prstGeom prst="rect">
            <a:avLst/>
          </a:prstGeom>
        </p:spPr>
        <p:txBody>
          <a:bodyPr wrap="square">
            <a:no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窄</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道检测示意图</a:t>
            </a:r>
          </a:p>
        </p:txBody>
      </p:sp>
      <p:grpSp>
        <p:nvGrpSpPr>
          <p:cNvPr id="17" name="组合 16"/>
          <p:cNvGrpSpPr/>
          <p:nvPr/>
        </p:nvGrpSpPr>
        <p:grpSpPr>
          <a:xfrm>
            <a:off x="5194912" y="213399"/>
            <a:ext cx="5054358" cy="454754"/>
            <a:chOff x="5194912" y="213399"/>
            <a:chExt cx="5054358" cy="454754"/>
          </a:xfrm>
        </p:grpSpPr>
        <p:sp>
          <p:nvSpPr>
            <p:cNvPr id="18" name="圆角矩形 17"/>
            <p:cNvSpPr/>
            <p:nvPr/>
          </p:nvSpPr>
          <p:spPr>
            <a:xfrm>
              <a:off x="5194912"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19" name="圆角矩形 18"/>
            <p:cNvSpPr/>
            <p:nvPr/>
          </p:nvSpPr>
          <p:spPr>
            <a:xfrm>
              <a:off x="646486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20" name="圆角矩形 19"/>
            <p:cNvSpPr/>
            <p:nvPr/>
          </p:nvSpPr>
          <p:spPr>
            <a:xfrm>
              <a:off x="772633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21" name="圆角矩形 20"/>
            <p:cNvSpPr/>
            <p:nvPr/>
          </p:nvSpPr>
          <p:spPr>
            <a:xfrm>
              <a:off x="898780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spTree>
    <p:extLst>
      <p:ext uri="{BB962C8B-B14F-4D97-AF65-F5344CB8AC3E}">
        <p14:creationId xmlns:p14="http://schemas.microsoft.com/office/powerpoint/2010/main" val="4106613625"/>
      </p:ext>
    </p:extLst>
  </p:cSld>
  <p:clrMapOvr>
    <a:masterClrMapping/>
  </p:clrMapOvr>
  <mc:AlternateContent xmlns:mc="http://schemas.openxmlformats.org/markup-compatibility/2006" xmlns:p14="http://schemas.microsoft.com/office/powerpoint/2010/main">
    <mc:Choice Requires="p14">
      <p:transition spd="slow" p14:dur="2000" advTm="28828"/>
    </mc:Choice>
    <mc:Fallback xmlns="">
      <p:transition spd="slow" advTm="2882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9" name="文本框 8"/>
          <p:cNvSpPr txBox="1"/>
          <p:nvPr/>
        </p:nvSpPr>
        <p:spPr>
          <a:xfrm>
            <a:off x="490344" y="1230896"/>
            <a:ext cx="10023659" cy="569877"/>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窄道精度验证结果</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58402" y="5281481"/>
            <a:ext cx="10139283" cy="507831"/>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为了解决精度问题设计的窄道检测器，</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验证</a:t>
            </a:r>
            <a:r>
              <a:rPr lang="zh-CN" altLang="en-US"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结果</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：精度从</a:t>
            </a:r>
            <a:r>
              <a:rPr lang="en-US" altLang="zh-CN"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6cm</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提升到</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1cm</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8" name="组合 27"/>
          <p:cNvGrpSpPr/>
          <p:nvPr/>
        </p:nvGrpSpPr>
        <p:grpSpPr>
          <a:xfrm>
            <a:off x="6028044" y="1736610"/>
            <a:ext cx="4714061" cy="3388417"/>
            <a:chOff x="6028044" y="1736610"/>
            <a:chExt cx="4714061" cy="3388417"/>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8948" t="6122" r="8625" b="8492"/>
            <a:stretch/>
          </p:blipFill>
          <p:spPr>
            <a:xfrm>
              <a:off x="6028044" y="1736610"/>
              <a:ext cx="3475620" cy="3111223"/>
            </a:xfrm>
            <a:prstGeom prst="rect">
              <a:avLst/>
            </a:prstGeom>
          </p:spPr>
        </p:pic>
        <p:grpSp>
          <p:nvGrpSpPr>
            <p:cNvPr id="17" name="组合 16"/>
            <p:cNvGrpSpPr/>
            <p:nvPr/>
          </p:nvGrpSpPr>
          <p:grpSpPr>
            <a:xfrm>
              <a:off x="6953521" y="2206263"/>
              <a:ext cx="3788584" cy="2918764"/>
              <a:chOff x="6593840" y="2656695"/>
              <a:chExt cx="3788584" cy="2918764"/>
            </a:xfrm>
          </p:grpSpPr>
          <p:sp>
            <p:nvSpPr>
              <p:cNvPr id="15" name="矩形 14"/>
              <p:cNvSpPr/>
              <p:nvPr/>
            </p:nvSpPr>
            <p:spPr>
              <a:xfrm>
                <a:off x="7628790" y="5252294"/>
                <a:ext cx="2360241" cy="323165"/>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：窄道检测的测试结果</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 name="椭圆 7"/>
              <p:cNvSpPr/>
              <p:nvPr/>
            </p:nvSpPr>
            <p:spPr>
              <a:xfrm>
                <a:off x="6593840" y="2865120"/>
                <a:ext cx="914400" cy="650240"/>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endCxn id="26" idx="0"/>
              </p:cNvCxnSpPr>
              <p:nvPr/>
            </p:nvCxnSpPr>
            <p:spPr>
              <a:xfrm flipV="1">
                <a:off x="7051039" y="2656695"/>
                <a:ext cx="3331385" cy="220808"/>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4"/>
              </p:cNvCxnSpPr>
              <p:nvPr/>
            </p:nvCxnSpPr>
            <p:spPr>
              <a:xfrm>
                <a:off x="7051040" y="3515360"/>
                <a:ext cx="3226612" cy="972623"/>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183651" y="1853483"/>
            <a:ext cx="5560684" cy="2917603"/>
            <a:chOff x="285882" y="2615483"/>
            <a:chExt cx="5560684" cy="2917603"/>
          </a:xfrm>
        </p:grpSpPr>
        <p:pic>
          <p:nvPicPr>
            <p:cNvPr id="2" name="图片 1" descr="_tmp_dingtalkgov_qt_pic_1725981656329"/>
            <p:cNvPicPr>
              <a:picLocks noChangeAspect="1"/>
            </p:cNvPicPr>
            <p:nvPr/>
          </p:nvPicPr>
          <p:blipFill rotWithShape="1">
            <a:blip r:embed="rId4"/>
            <a:srcRect l="15636"/>
            <a:stretch/>
          </p:blipFill>
          <p:spPr>
            <a:xfrm>
              <a:off x="285882" y="2615483"/>
              <a:ext cx="3074981" cy="2637749"/>
            </a:xfrm>
            <a:prstGeom prst="rect">
              <a:avLst/>
            </a:prstGeom>
          </p:spPr>
        </p:pic>
        <p:sp>
          <p:nvSpPr>
            <p:cNvPr id="14" name="矩形 13"/>
            <p:cNvSpPr/>
            <p:nvPr/>
          </p:nvSpPr>
          <p:spPr>
            <a:xfrm>
              <a:off x="2286248" y="5209921"/>
              <a:ext cx="1791282" cy="323165"/>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：窄道可视化</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21" name="图片 20" descr="_tmp_dingtalkgov_qt_pic_1725981656329"/>
            <p:cNvPicPr>
              <a:picLocks noChangeAspect="1"/>
            </p:cNvPicPr>
            <p:nvPr/>
          </p:nvPicPr>
          <p:blipFill rotWithShape="1">
            <a:blip r:embed="rId4"/>
            <a:srcRect l="12726" t="50866" r="46369" b="7070"/>
            <a:stretch/>
          </p:blipFill>
          <p:spPr>
            <a:xfrm>
              <a:off x="3416584" y="3139561"/>
              <a:ext cx="2429982" cy="1808359"/>
            </a:xfrm>
            <a:prstGeom prst="ellipse">
              <a:avLst/>
            </a:prstGeom>
            <a:ln>
              <a:noFill/>
            </a:ln>
            <a:effectLst>
              <a:softEdge rad="112500"/>
            </a:effectLst>
          </p:spPr>
        </p:pic>
        <p:sp>
          <p:nvSpPr>
            <p:cNvPr id="22" name="椭圆 21"/>
            <p:cNvSpPr/>
            <p:nvPr/>
          </p:nvSpPr>
          <p:spPr>
            <a:xfrm>
              <a:off x="388113" y="4217404"/>
              <a:ext cx="914400" cy="650240"/>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endCxn id="21" idx="1"/>
            </p:cNvCxnSpPr>
            <p:nvPr/>
          </p:nvCxnSpPr>
          <p:spPr>
            <a:xfrm flipV="1">
              <a:off x="729031" y="3404389"/>
              <a:ext cx="3043416" cy="827164"/>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1" idx="2"/>
            </p:cNvCxnSpPr>
            <p:nvPr/>
          </p:nvCxnSpPr>
          <p:spPr>
            <a:xfrm>
              <a:off x="767989" y="4891433"/>
              <a:ext cx="3863586" cy="56487"/>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30991" t="13873" r="35232" b="51350"/>
          <a:stretch/>
        </p:blipFill>
        <p:spPr>
          <a:xfrm rot="21443886">
            <a:off x="9547854" y="2194755"/>
            <a:ext cx="2476386" cy="1935954"/>
          </a:xfrm>
          <a:prstGeom prst="ellipse">
            <a:avLst/>
          </a:prstGeom>
          <a:ln>
            <a:noFill/>
          </a:ln>
          <a:effectLst>
            <a:softEdge rad="112500"/>
          </a:effectLst>
        </p:spPr>
      </p:pic>
      <p:sp>
        <p:nvSpPr>
          <p:cNvPr id="24" name="文本框 23"/>
          <p:cNvSpPr txBox="1"/>
          <p:nvPr/>
        </p:nvSpPr>
        <p:spPr>
          <a:xfrm>
            <a:off x="460915" y="719158"/>
            <a:ext cx="1830110" cy="585924"/>
          </a:xfrm>
          <a:prstGeom prst="rect">
            <a:avLst/>
          </a:prstGeom>
          <a:noFill/>
        </p:spPr>
        <p:txBody>
          <a:bodyPr wrap="square"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 name="组合 26"/>
          <p:cNvGrpSpPr/>
          <p:nvPr/>
        </p:nvGrpSpPr>
        <p:grpSpPr>
          <a:xfrm>
            <a:off x="5194912" y="213399"/>
            <a:ext cx="5054358" cy="454754"/>
            <a:chOff x="5194912" y="213399"/>
            <a:chExt cx="5054358" cy="454754"/>
          </a:xfrm>
        </p:grpSpPr>
        <p:sp>
          <p:nvSpPr>
            <p:cNvPr id="29" name="圆角矩形 28"/>
            <p:cNvSpPr/>
            <p:nvPr/>
          </p:nvSpPr>
          <p:spPr>
            <a:xfrm>
              <a:off x="5194912"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30" name="圆角矩形 29"/>
            <p:cNvSpPr/>
            <p:nvPr/>
          </p:nvSpPr>
          <p:spPr>
            <a:xfrm>
              <a:off x="646486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31" name="圆角矩形 30"/>
            <p:cNvSpPr/>
            <p:nvPr/>
          </p:nvSpPr>
          <p:spPr>
            <a:xfrm>
              <a:off x="772633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32" name="圆角矩形 31"/>
            <p:cNvSpPr/>
            <p:nvPr/>
          </p:nvSpPr>
          <p:spPr>
            <a:xfrm>
              <a:off x="898780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spTree>
    <p:extLst>
      <p:ext uri="{BB962C8B-B14F-4D97-AF65-F5344CB8AC3E}">
        <p14:creationId xmlns:p14="http://schemas.microsoft.com/office/powerpoint/2010/main" val="3837262529"/>
      </p:ext>
    </p:extLst>
  </p:cSld>
  <p:clrMapOvr>
    <a:masterClrMapping/>
  </p:clrMapOvr>
  <mc:AlternateContent xmlns:mc="http://schemas.openxmlformats.org/markup-compatibility/2006" xmlns:p14="http://schemas.microsoft.com/office/powerpoint/2010/main">
    <mc:Choice Requires="p14">
      <p:transition spd="slow" p14:dur="2000" advTm="26399"/>
    </mc:Choice>
    <mc:Fallback xmlns="">
      <p:transition spd="slow" advTm="2639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9696659" y="163195"/>
            <a:ext cx="2370246"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14" name="CustomShape 3"/>
          <p:cNvSpPr/>
          <p:nvPr/>
        </p:nvSpPr>
        <p:spPr>
          <a:xfrm>
            <a:off x="490344" y="681747"/>
            <a:ext cx="2169795" cy="5483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smtClean="0">
                <a:solidFill>
                  <a:schemeClr val="tx1">
                    <a:lumMod val="75000"/>
                    <a:lumOff val="25000"/>
                  </a:schemeClr>
                </a:solidFill>
                <a:latin typeface="微软雅黑" panose="020B0503020204020204" pitchFamily="34" charset="-122"/>
                <a:ea typeface="微软雅黑" panose="020B0503020204020204" pitchFamily="34" charset="-122"/>
              </a:rPr>
              <a:t>Result</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54013" y="2843179"/>
            <a:ext cx="6384797" cy="3538432"/>
            <a:chOff x="897159" y="2012514"/>
            <a:chExt cx="6384797" cy="3538432"/>
          </a:xfrm>
        </p:grpSpPr>
        <p:sp>
          <p:nvSpPr>
            <p:cNvPr id="19" name="矩形 18"/>
            <p:cNvSpPr/>
            <p:nvPr/>
          </p:nvSpPr>
          <p:spPr>
            <a:xfrm>
              <a:off x="1252327" y="5227781"/>
              <a:ext cx="5792560" cy="323165"/>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可</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达地图真机</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Bag</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回放（</a:t>
              </a:r>
              <a:r>
                <a:rPr lang="zh-CN" altLang="en-US" sz="1000" spc="-1" dirty="0" smtClean="0">
                  <a:solidFill>
                    <a:schemeClr val="accent6">
                      <a:lumMod val="75000"/>
                    </a:schemeClr>
                  </a:solidFill>
                  <a:latin typeface="微软雅黑" panose="020B0503020204020204" pitchFamily="34" charset="-122"/>
                  <a:ea typeface="微软雅黑" panose="020B0503020204020204" pitchFamily="34" charset="-122"/>
                  <a:sym typeface="Wingdings" panose="05000000000000000000" pitchFamily="2" charset="2"/>
                </a:rPr>
                <a:t>绿色</a:t>
              </a:r>
              <a:r>
                <a:rPr lang="en-US" altLang="zh-CN" sz="1000" spc="-1" dirty="0" smtClean="0">
                  <a:solidFill>
                    <a:schemeClr val="accent6">
                      <a:lumMod val="7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000" spc="-1" dirty="0" smtClean="0">
                  <a:solidFill>
                    <a:schemeClr val="accent6">
                      <a:lumMod val="75000"/>
                    </a:schemeClr>
                  </a:solidFill>
                  <a:latin typeface="微软雅黑" panose="020B0503020204020204" pitchFamily="34" charset="-122"/>
                  <a:ea typeface="微软雅黑" panose="020B0503020204020204" pitchFamily="34" charset="-122"/>
                  <a:sym typeface="Wingdings" panose="05000000000000000000" pitchFamily="2" charset="2"/>
                </a:rPr>
                <a:t>可达</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000" spc="-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黑</a:t>
              </a:r>
              <a:r>
                <a:rPr lang="zh-CN" altLang="en-US" sz="1000" spc="-1" dirty="0" smtClean="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色</a:t>
              </a:r>
              <a:r>
                <a:rPr lang="en-US" altLang="zh-CN" sz="1000" spc="-1" dirty="0" smtClean="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000" spc="-1" dirty="0" smtClean="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不可达</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000" spc="-1" dirty="0" smtClean="0">
                  <a:solidFill>
                    <a:schemeClr val="accent4">
                      <a:lumMod val="75000"/>
                    </a:schemeClr>
                  </a:solidFill>
                  <a:latin typeface="微软雅黑" panose="020B0503020204020204" pitchFamily="34" charset="-122"/>
                  <a:ea typeface="微软雅黑" panose="020B0503020204020204" pitchFamily="34" charset="-122"/>
                  <a:sym typeface="Wingdings" panose="05000000000000000000" pitchFamily="2" charset="2"/>
                </a:rPr>
                <a:t>黄色</a:t>
              </a:r>
              <a:r>
                <a:rPr lang="en-US" altLang="zh-CN" sz="1000" spc="-1" dirty="0" smtClean="0">
                  <a:solidFill>
                    <a:schemeClr val="accent4">
                      <a:lumMod val="7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000" spc="-1" dirty="0" smtClean="0">
                  <a:solidFill>
                    <a:schemeClr val="accent4">
                      <a:lumMod val="75000"/>
                    </a:schemeClr>
                  </a:solidFill>
                  <a:latin typeface="微软雅黑" panose="020B0503020204020204" pitchFamily="34" charset="-122"/>
                  <a:ea typeface="微软雅黑" panose="020B0503020204020204" pitchFamily="34" charset="-122"/>
                  <a:sym typeface="Wingdings" panose="05000000000000000000" pitchFamily="2" charset="2"/>
                </a:rPr>
                <a:t>潜在可达</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59" y="2012514"/>
              <a:ext cx="6384797" cy="3215267"/>
            </a:xfrm>
            <a:prstGeom prst="rect">
              <a:avLst/>
            </a:prstGeom>
          </p:spPr>
        </p:pic>
      </p:grpSp>
      <p:grpSp>
        <p:nvGrpSpPr>
          <p:cNvPr id="11" name="组合 10"/>
          <p:cNvGrpSpPr/>
          <p:nvPr/>
        </p:nvGrpSpPr>
        <p:grpSpPr>
          <a:xfrm>
            <a:off x="9362614" y="1142887"/>
            <a:ext cx="2095347" cy="1671195"/>
            <a:chOff x="1490290" y="4608625"/>
            <a:chExt cx="2290597" cy="2141024"/>
          </a:xfrm>
        </p:grpSpPr>
        <p:pic>
          <p:nvPicPr>
            <p:cNvPr id="2" name="图片 1"/>
            <p:cNvPicPr>
              <a:picLocks noChangeAspect="1"/>
            </p:cNvPicPr>
            <p:nvPr/>
          </p:nvPicPr>
          <p:blipFill>
            <a:blip r:embed="rId4"/>
            <a:stretch>
              <a:fillRect/>
            </a:stretch>
          </p:blipFill>
          <p:spPr>
            <a:xfrm>
              <a:off x="1539391" y="4608625"/>
              <a:ext cx="2241496" cy="1868720"/>
            </a:xfrm>
            <a:prstGeom prst="rect">
              <a:avLst/>
            </a:prstGeom>
          </p:spPr>
        </p:pic>
        <p:sp>
          <p:nvSpPr>
            <p:cNvPr id="15" name="矩形 14"/>
            <p:cNvSpPr/>
            <p:nvPr/>
          </p:nvSpPr>
          <p:spPr>
            <a:xfrm>
              <a:off x="1490290" y="6426484"/>
              <a:ext cx="1972859" cy="323165"/>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：窄道局部细节</a:t>
              </a:r>
            </a:p>
          </p:txBody>
        </p:sp>
      </p:grpSp>
      <p:grpSp>
        <p:nvGrpSpPr>
          <p:cNvPr id="18" name="组合 17"/>
          <p:cNvGrpSpPr/>
          <p:nvPr/>
        </p:nvGrpSpPr>
        <p:grpSpPr>
          <a:xfrm>
            <a:off x="8167525" y="2843179"/>
            <a:ext cx="3458440" cy="1816457"/>
            <a:chOff x="2669272" y="4929129"/>
            <a:chExt cx="3322827" cy="1817264"/>
          </a:xfrm>
        </p:grpSpPr>
        <p:pic>
          <p:nvPicPr>
            <p:cNvPr id="9" name="图片 8"/>
            <p:cNvPicPr>
              <a:picLocks noChangeAspect="1"/>
            </p:cNvPicPr>
            <p:nvPr/>
          </p:nvPicPr>
          <p:blipFill rotWithShape="1">
            <a:blip r:embed="rId5"/>
            <a:srcRect t="13543" b="7175"/>
            <a:stretch/>
          </p:blipFill>
          <p:spPr>
            <a:xfrm>
              <a:off x="2796473" y="4929129"/>
              <a:ext cx="3068425" cy="1490830"/>
            </a:xfrm>
            <a:prstGeom prst="rect">
              <a:avLst/>
            </a:prstGeom>
          </p:spPr>
        </p:pic>
        <p:sp>
          <p:nvSpPr>
            <p:cNvPr id="16" name="矩形 15"/>
            <p:cNvSpPr/>
            <p:nvPr/>
          </p:nvSpPr>
          <p:spPr>
            <a:xfrm>
              <a:off x="2669272" y="6407681"/>
              <a:ext cx="3322827" cy="338712"/>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：窄道全部检出后的潜在可达区域更新</a:t>
              </a:r>
            </a:p>
          </p:txBody>
        </p:sp>
      </p:grpSp>
      <p:pic>
        <p:nvPicPr>
          <p:cNvPr id="10" name="图片 9"/>
          <p:cNvPicPr>
            <a:picLocks noChangeAspect="1"/>
          </p:cNvPicPr>
          <p:nvPr/>
        </p:nvPicPr>
        <p:blipFill>
          <a:blip r:embed="rId6"/>
          <a:stretch>
            <a:fillRect/>
          </a:stretch>
        </p:blipFill>
        <p:spPr>
          <a:xfrm>
            <a:off x="8342490" y="4659636"/>
            <a:ext cx="3151083" cy="1386043"/>
          </a:xfrm>
          <a:prstGeom prst="rect">
            <a:avLst/>
          </a:prstGeom>
        </p:spPr>
      </p:pic>
      <p:sp>
        <p:nvSpPr>
          <p:cNvPr id="17" name="矩形 16"/>
          <p:cNvSpPr/>
          <p:nvPr/>
        </p:nvSpPr>
        <p:spPr>
          <a:xfrm>
            <a:off x="8131082" y="6044744"/>
            <a:ext cx="3036225" cy="323165"/>
          </a:xfrm>
          <a:prstGeom prst="rect">
            <a:avLst/>
          </a:prstGeom>
        </p:spPr>
        <p:txBody>
          <a:bodyPr wrap="square">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：机器位置变化后的潜在可达区域更新</a:t>
            </a:r>
          </a:p>
        </p:txBody>
      </p:sp>
      <p:sp>
        <p:nvSpPr>
          <p:cNvPr id="21" name="矩形 20"/>
          <p:cNvSpPr/>
          <p:nvPr/>
        </p:nvSpPr>
        <p:spPr>
          <a:xfrm>
            <a:off x="2935178" y="1318044"/>
            <a:ext cx="2490649" cy="954107"/>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设计可达地图的交互原则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地图层级抽象 </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设计潜在可通行区域 </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窄道检测器</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491964" y="1319426"/>
            <a:ext cx="2196637" cy="954107"/>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各业务可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信息分散</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无法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应对动态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场景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无法描述潜在可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达</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地图精度</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不足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5713505" y="1285926"/>
            <a:ext cx="4096815" cy="954107"/>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串联了各业务对可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达信息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交互</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解决了动态更新问题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提供潜在可达，为更智能的决策提供信息</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将地图局部精度提升到</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1cm</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右箭头 12"/>
          <p:cNvSpPr/>
          <p:nvPr/>
        </p:nvSpPr>
        <p:spPr>
          <a:xfrm>
            <a:off x="2496620" y="1628268"/>
            <a:ext cx="438558" cy="295132"/>
          </a:xfrm>
          <a:prstGeom prst="right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5270643" y="1615413"/>
            <a:ext cx="456485" cy="295132"/>
          </a:xfrm>
          <a:prstGeom prst="right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5194912" y="213399"/>
            <a:ext cx="5054358" cy="454754"/>
            <a:chOff x="5194912" y="213399"/>
            <a:chExt cx="5054358" cy="454754"/>
          </a:xfrm>
        </p:grpSpPr>
        <p:sp>
          <p:nvSpPr>
            <p:cNvPr id="26" name="圆角矩形 25"/>
            <p:cNvSpPr/>
            <p:nvPr/>
          </p:nvSpPr>
          <p:spPr>
            <a:xfrm>
              <a:off x="5194912"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27" name="圆角矩形 26"/>
            <p:cNvSpPr/>
            <p:nvPr/>
          </p:nvSpPr>
          <p:spPr>
            <a:xfrm>
              <a:off x="646486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28" name="圆角矩形 27"/>
            <p:cNvSpPr/>
            <p:nvPr/>
          </p:nvSpPr>
          <p:spPr>
            <a:xfrm>
              <a:off x="772633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29" name="圆角矩形 28"/>
            <p:cNvSpPr/>
            <p:nvPr/>
          </p:nvSpPr>
          <p:spPr>
            <a:xfrm>
              <a:off x="898780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spTree>
  </p:cSld>
  <p:clrMapOvr>
    <a:masterClrMapping/>
  </p:clrMapOvr>
  <mc:AlternateContent xmlns:mc="http://schemas.openxmlformats.org/markup-compatibility/2006" xmlns:p14="http://schemas.microsoft.com/office/powerpoint/2010/main">
    <mc:Choice Requires="p14">
      <p:transition spd="slow" p14:dur="2000" advTm="50157"/>
    </mc:Choice>
    <mc:Fallback xmlns="">
      <p:transition spd="slow" advTm="5015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13" name="矩形 12"/>
          <p:cNvSpPr/>
          <p:nvPr/>
        </p:nvSpPr>
        <p:spPr>
          <a:xfrm>
            <a:off x="732639" y="1658399"/>
            <a:ext cx="11228247" cy="2446824"/>
          </a:xfrm>
          <a:prstGeom prst="rect">
            <a:avLst/>
          </a:prstGeom>
        </p:spPr>
        <p:txBody>
          <a:bodyPr wrap="square">
            <a:spAutoFit/>
          </a:bodyPr>
          <a:lstStyle/>
          <a:p>
            <a:pPr>
              <a:lnSpc>
                <a:spcPct val="150000"/>
              </a:lnSpc>
            </a:pPr>
            <a:r>
              <a:rPr lang="zh-CN" altLang="en-US" sz="2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总结</a:t>
            </a:r>
            <a:endParaRPr lang="en-US" altLang="zh-CN" sz="20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实现了可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达</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地图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窄道检测算法，为导航、覆盖的通行性判断</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提供统一的维护，</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使整体框架简洁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完整。</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en-US" altLang="zh-CN"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经验</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在</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与</a:t>
            </a:r>
            <a:r>
              <a:rPr lang="zh-CN" altLang="en-US" sz="1400" spc="-1" dirty="0">
                <a:latin typeface="微软雅黑" panose="020B0503020204020204" pitchFamily="34" charset="-122"/>
                <a:ea typeface="微软雅黑" panose="020B0503020204020204" pitchFamily="34" charset="-122"/>
                <a:sym typeface="Wingdings" panose="05000000000000000000" pitchFamily="2" charset="2"/>
              </a:rPr>
              <a:t>部门内</a:t>
            </a:r>
            <a:r>
              <a:rPr lang="zh-CN" altLang="en-US" sz="1400" spc="-1" dirty="0" smtClean="0">
                <a:latin typeface="微软雅黑" panose="020B0503020204020204" pitchFamily="34" charset="-122"/>
                <a:ea typeface="微软雅黑" panose="020B0503020204020204" pitchFamily="34" charset="-122"/>
                <a:sym typeface="Wingdings" panose="05000000000000000000" pitchFamily="2" charset="2"/>
              </a:rPr>
              <a:t>各业务小组</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的合作中</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，充分了解了不同业务的痛点与需求</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。为我后续开展其他地图相关工作</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积累</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了</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很多经验</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多</a:t>
            </a:r>
            <a:r>
              <a:rPr lang="zh-CN" altLang="en-US" sz="2000" spc="-1" dirty="0">
                <a:solidFill>
                  <a:srgbClr val="7F13DC"/>
                </a:solidFill>
                <a:latin typeface="微软雅黑" panose="020B0503020204020204" pitchFamily="34" charset="-122"/>
                <a:ea typeface="微软雅黑" panose="020B0503020204020204" pitchFamily="34" charset="-122"/>
                <a:sym typeface="Wingdings" panose="05000000000000000000" pitchFamily="2" charset="2"/>
              </a:rPr>
              <a:t>业务的交互，要</a:t>
            </a: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同时满足各</a:t>
            </a:r>
            <a:r>
              <a:rPr lang="zh-CN" altLang="en-US" sz="2000" spc="-1" dirty="0">
                <a:solidFill>
                  <a:srgbClr val="7F13DC"/>
                </a:solidFill>
                <a:latin typeface="微软雅黑" panose="020B0503020204020204" pitchFamily="34" charset="-122"/>
                <a:ea typeface="微软雅黑" panose="020B0503020204020204" pitchFamily="34" charset="-122"/>
                <a:sym typeface="Wingdings" panose="05000000000000000000" pitchFamily="2" charset="2"/>
              </a:rPr>
              <a:t>业务的</a:t>
            </a: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需求很</a:t>
            </a:r>
            <a:r>
              <a:rPr lang="zh-CN" altLang="en-US" sz="2000" spc="-1" dirty="0">
                <a:solidFill>
                  <a:srgbClr val="7F13DC"/>
                </a:solidFill>
                <a:latin typeface="微软雅黑" panose="020B0503020204020204" pitchFamily="34" charset="-122"/>
                <a:ea typeface="微软雅黑" panose="020B0503020204020204" pitchFamily="34" charset="-122"/>
                <a:sym typeface="Wingdings" panose="05000000000000000000" pitchFamily="2" charset="2"/>
              </a:rPr>
              <a:t>有</a:t>
            </a: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挑战性</a:t>
            </a: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！也</a:t>
            </a: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很有收获！</a:t>
            </a:r>
            <a:endParaRPr lang="en-US" altLang="zh-CN" sz="2000" spc="-1" dirty="0">
              <a:solidFill>
                <a:srgbClr val="7F13DC"/>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361509218"/>
      </p:ext>
    </p:extLst>
  </p:cSld>
  <p:clrMapOvr>
    <a:masterClrMapping/>
  </p:clrMapOvr>
  <mc:AlternateContent xmlns:mc="http://schemas.openxmlformats.org/markup-compatibility/2006" xmlns:p14="http://schemas.microsoft.com/office/powerpoint/2010/main">
    <mc:Choice Requires="p14">
      <p:transition spd="slow" p14:dur="2000" advTm="40891"/>
    </mc:Choice>
    <mc:Fallback xmlns="">
      <p:transition spd="slow" advTm="4089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187322" y="2755353"/>
            <a:ext cx="4458837" cy="2169825"/>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可</a:t>
            </a:r>
            <a:r>
              <a:rPr lang="zh-CN" altLang="en-US" sz="2000" b="1" dirty="0" smtClean="0">
                <a:latin typeface="微软雅黑" panose="020B0503020204020204" pitchFamily="34" charset="-122"/>
                <a:ea typeface="微软雅黑" panose="020B0503020204020204" pitchFamily="34" charset="-122"/>
              </a:rPr>
              <a:t>达地图方案设计与实现</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双线结构光局部地图项目</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覆盖弓形规划</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覆盖算法</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收敛专项</a:t>
            </a:r>
            <a:endParaRPr lang="zh-CN" altLang="en-US" sz="2000" b="1" dirty="0">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4165449" y="3425675"/>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9166309"/>
      </p:ext>
    </p:extLst>
  </p:cSld>
  <p:clrMapOvr>
    <a:masterClrMapping/>
  </p:clrMapOvr>
  <mc:AlternateContent xmlns:mc="http://schemas.openxmlformats.org/markup-compatibility/2006" xmlns:p14="http://schemas.microsoft.com/office/powerpoint/2010/main">
    <mc:Choice Requires="p14">
      <p:transition spd="slow" p14:dur="2000" advTm="7186"/>
    </mc:Choice>
    <mc:Fallback xmlns="">
      <p:transition spd="slow" advTm="718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105" name="CustomShape 3"/>
          <p:cNvSpPr/>
          <p:nvPr/>
        </p:nvSpPr>
        <p:spPr>
          <a:xfrm>
            <a:off x="161065" y="1347996"/>
            <a:ext cx="7239799" cy="824865"/>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marL="628650" lvl="1" indent="-171450">
              <a:lnSpc>
                <a:spcPct val="150000"/>
              </a:lnSpc>
              <a:buFont typeface="Arial" panose="020B0604020202020204" pitchFamily="34" charset="0"/>
              <a:buChar char="•"/>
            </a:pP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rPr>
              <a:t>AX4</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rPr>
              <a:t>引入</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双线结构光传感器。需要充分发挥这两样传感器的能力。</a:t>
            </a:r>
          </a:p>
          <a:p>
            <a:pPr marL="628650" lvl="1" indent="-171450">
              <a:lnSpc>
                <a:spcPct val="150000"/>
              </a:lnSpc>
              <a:buFont typeface="Arial" panose="020B0604020202020204" pitchFamily="34" charset="0"/>
              <a:buChar char="•"/>
            </a:pP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传感器噪声</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，有各种传感器噪点、光照变化、多路径反射等带来的</a:t>
            </a:r>
            <a:r>
              <a:rPr lang="en-US" altLang="zh-CN" sz="1400" spc="-1" dirty="0" err="1" smtClean="0">
                <a:solidFill>
                  <a:schemeClr val="tx1">
                    <a:lumMod val="75000"/>
                    <a:lumOff val="25000"/>
                  </a:schemeClr>
                </a:solidFill>
                <a:latin typeface="微软雅黑" panose="020B0503020204020204" pitchFamily="34" charset="-122"/>
                <a:ea typeface="微软雅黑" panose="020B0503020204020204" pitchFamily="34" charset="-122"/>
                <a:sym typeface="+mn-ea"/>
              </a:rPr>
              <a:t>CornerCase</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CustomShape 3"/>
          <p:cNvSpPr/>
          <p:nvPr/>
        </p:nvSpPr>
        <p:spPr>
          <a:xfrm>
            <a:off x="229645" y="873334"/>
            <a:ext cx="153416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rPr>
              <a:t>Situation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8" name="直接箭头连接符 47"/>
          <p:cNvCxnSpPr/>
          <p:nvPr/>
        </p:nvCxnSpPr>
        <p:spPr>
          <a:xfrm flipH="1">
            <a:off x="1041937" y="2259221"/>
            <a:ext cx="5715" cy="13716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直接箭头连接符 51"/>
          <p:cNvCxnSpPr/>
          <p:nvPr/>
        </p:nvCxnSpPr>
        <p:spPr>
          <a:xfrm>
            <a:off x="1061781" y="4616974"/>
            <a:ext cx="4445" cy="33655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8" name="组合 7"/>
          <p:cNvGrpSpPr/>
          <p:nvPr/>
        </p:nvGrpSpPr>
        <p:grpSpPr>
          <a:xfrm>
            <a:off x="7599922" y="2305813"/>
            <a:ext cx="4166148" cy="4187681"/>
            <a:chOff x="7247890" y="2261235"/>
            <a:chExt cx="4166148" cy="4187681"/>
          </a:xfrm>
        </p:grpSpPr>
        <p:pic>
          <p:nvPicPr>
            <p:cNvPr id="10" name="图片 9"/>
            <p:cNvPicPr>
              <a:picLocks noChangeAspect="1"/>
            </p:cNvPicPr>
            <p:nvPr/>
          </p:nvPicPr>
          <p:blipFill rotWithShape="1">
            <a:blip r:embed="rId10">
              <a:extLst>
                <a:ext uri="{28A0092B-C50C-407E-A947-70E740481C1C}">
                  <a14:useLocalDpi xmlns:a14="http://schemas.microsoft.com/office/drawing/2010/main" val="0"/>
                </a:ext>
              </a:extLst>
            </a:blip>
            <a:srcRect l="42431" t="20068" r="17150" b="21819"/>
            <a:stretch>
              <a:fillRect/>
            </a:stretch>
          </p:blipFill>
          <p:spPr>
            <a:xfrm>
              <a:off x="7247890" y="2261235"/>
              <a:ext cx="2301240" cy="3495040"/>
            </a:xfrm>
            <a:prstGeom prst="rect">
              <a:avLst/>
            </a:prstGeom>
          </p:spPr>
        </p:pic>
        <p:cxnSp>
          <p:nvCxnSpPr>
            <p:cNvPr id="13" name="直接连接符 12"/>
            <p:cNvCxnSpPr>
              <a:stCxn id="17" idx="0"/>
              <a:endCxn id="18" idx="1"/>
            </p:cNvCxnSpPr>
            <p:nvPr/>
          </p:nvCxnSpPr>
          <p:spPr>
            <a:xfrm flipV="1">
              <a:off x="8685157" y="2734989"/>
              <a:ext cx="1229360" cy="403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4"/>
              <a:endCxn id="18" idx="4"/>
            </p:cNvCxnSpPr>
            <p:nvPr/>
          </p:nvCxnSpPr>
          <p:spPr>
            <a:xfrm>
              <a:off x="8685157" y="3512710"/>
              <a:ext cx="1841500" cy="67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0" idx="0"/>
              <a:endCxn id="19" idx="1"/>
            </p:cNvCxnSpPr>
            <p:nvPr/>
          </p:nvCxnSpPr>
          <p:spPr>
            <a:xfrm flipV="1">
              <a:off x="8867255" y="4150277"/>
              <a:ext cx="1034415" cy="514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4"/>
              <a:endCxn id="19" idx="4"/>
            </p:cNvCxnSpPr>
            <p:nvPr/>
          </p:nvCxnSpPr>
          <p:spPr>
            <a:xfrm>
              <a:off x="8867255" y="5324262"/>
              <a:ext cx="1661160" cy="11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50766" y="3138214"/>
              <a:ext cx="667512" cy="374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532864" y="4665262"/>
              <a:ext cx="667512" cy="659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rotWithShape="1">
            <a:blip r:embed="rId11">
              <a:extLst>
                <a:ext uri="{28A0092B-C50C-407E-A947-70E740481C1C}">
                  <a14:useLocalDpi xmlns:a14="http://schemas.microsoft.com/office/drawing/2010/main" val="0"/>
                </a:ext>
              </a:extLst>
            </a:blip>
            <a:srcRect l="49284" t="1" r="812" b="57266"/>
            <a:stretch>
              <a:fillRect/>
            </a:stretch>
          </p:blipFill>
          <p:spPr>
            <a:xfrm>
              <a:off x="9660890" y="2590165"/>
              <a:ext cx="1730375" cy="990600"/>
            </a:xfrm>
            <a:prstGeom prst="ellipse">
              <a:avLst/>
            </a:prstGeom>
            <a:ln w="12700" cap="rnd">
              <a:solidFill>
                <a:srgbClr val="333333"/>
              </a:solidFill>
            </a:ln>
            <a:effectLst/>
          </p:spPr>
        </p:pic>
        <p:pic>
          <p:nvPicPr>
            <p:cNvPr id="19" name="图片 18"/>
            <p:cNvPicPr>
              <a:picLocks noChangeAspect="1"/>
            </p:cNvPicPr>
            <p:nvPr/>
          </p:nvPicPr>
          <p:blipFill rotWithShape="1">
            <a:blip r:embed="rId10">
              <a:extLst>
                <a:ext uri="{28A0092B-C50C-407E-A947-70E740481C1C}">
                  <a14:useLocalDpi xmlns:a14="http://schemas.microsoft.com/office/drawing/2010/main" val="0"/>
                </a:ext>
              </a:extLst>
            </a:blip>
            <a:srcRect l="62999" t="57713" r="18686" b="26741"/>
            <a:stretch>
              <a:fillRect/>
            </a:stretch>
          </p:blipFill>
          <p:spPr>
            <a:xfrm>
              <a:off x="9641837" y="3929496"/>
              <a:ext cx="1772201" cy="150876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7" name="文本框 26"/>
            <p:cNvSpPr txBox="1"/>
            <p:nvPr/>
          </p:nvSpPr>
          <p:spPr>
            <a:xfrm>
              <a:off x="7731684" y="5879529"/>
              <a:ext cx="3494469" cy="569387"/>
            </a:xfrm>
            <a:prstGeom prst="rect">
              <a:avLst/>
            </a:prstGeom>
            <a:noFill/>
          </p:spPr>
          <p:txBody>
            <a:bodyPr wrap="square" rtlCol="0" anchor="t">
              <a:spAutoFit/>
            </a:bodyPr>
            <a:lstStyle/>
            <a:p>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线结构光误触发噪点</a:t>
              </a:r>
              <a:r>
                <a:rPr lang="en-US" altLang="zh-CN" sz="1000" b="1"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灰色</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是全局障碍物地图，黑色小点是雷达障碍物，红色小点</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是前</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向线结构光障碍物，绿色小</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点</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侧向</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线结构光障碍物</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p:cNvSpPr txBox="1"/>
            <p:nvPr/>
          </p:nvSpPr>
          <p:spPr>
            <a:xfrm>
              <a:off x="10254851" y="3584749"/>
              <a:ext cx="1101070" cy="215444"/>
            </a:xfrm>
            <a:prstGeom prst="rect">
              <a:avLst/>
            </a:prstGeom>
            <a:noFill/>
          </p:spPr>
          <p:txBody>
            <a:bodyPr wrap="square" rtlCol="0" anchor="t">
              <a:spAutoFit/>
            </a:bodyPr>
            <a:lstStyle/>
            <a:p>
              <a:r>
                <a:rPr lang="zh-CN" altLang="en-US" sz="8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误触发噪点</a:t>
              </a:r>
            </a:p>
          </p:txBody>
        </p:sp>
        <p:sp>
          <p:nvSpPr>
            <p:cNvPr id="24" name="文本框 23"/>
            <p:cNvSpPr txBox="1"/>
            <p:nvPr/>
          </p:nvSpPr>
          <p:spPr>
            <a:xfrm>
              <a:off x="10096736" y="5479879"/>
              <a:ext cx="1101070" cy="215444"/>
            </a:xfrm>
            <a:prstGeom prst="rect">
              <a:avLst/>
            </a:prstGeom>
            <a:noFill/>
          </p:spPr>
          <p:txBody>
            <a:bodyPr wrap="square" rtlCol="0" anchor="t">
              <a:spAutoFit/>
            </a:bodyPr>
            <a:lstStyle/>
            <a:p>
              <a:r>
                <a:rPr lang="zh-CN" altLang="en-US" sz="8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出基站姿态倾斜</a:t>
              </a:r>
            </a:p>
          </p:txBody>
        </p:sp>
      </p:grpSp>
      <p:grpSp>
        <p:nvGrpSpPr>
          <p:cNvPr id="22" name="组合 21"/>
          <p:cNvGrpSpPr/>
          <p:nvPr/>
        </p:nvGrpSpPr>
        <p:grpSpPr>
          <a:xfrm>
            <a:off x="7607011" y="757975"/>
            <a:ext cx="4107758" cy="1464734"/>
            <a:chOff x="11363" y="1111"/>
            <a:chExt cx="6469" cy="2307"/>
          </a:xfrm>
        </p:grpSpPr>
        <p:pic>
          <p:nvPicPr>
            <p:cNvPr id="25" name="图片 24"/>
            <p:cNvPicPr>
              <a:picLocks noChangeAspect="1"/>
            </p:cNvPicPr>
            <p:nvPr/>
          </p:nvPicPr>
          <p:blipFill>
            <a:blip r:embed="rId12" cstate="print">
              <a:extLst>
                <a:ext uri="{28A0092B-C50C-407E-A947-70E740481C1C}">
                  <a14:useLocalDpi xmlns:a14="http://schemas.microsoft.com/office/drawing/2010/main" val="0"/>
                </a:ext>
              </a:extLst>
            </a:blip>
            <a:srcRect r="3518"/>
            <a:stretch>
              <a:fillRect/>
            </a:stretch>
          </p:blipFill>
          <p:spPr>
            <a:xfrm>
              <a:off x="14870" y="1129"/>
              <a:ext cx="2962" cy="1870"/>
            </a:xfrm>
            <a:prstGeom prst="rect">
              <a:avLst/>
            </a:prstGeom>
          </p:spPr>
        </p:pic>
        <p:pic>
          <p:nvPicPr>
            <p:cNvPr id="26" name="图片 25"/>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11363" y="1111"/>
              <a:ext cx="3311" cy="1887"/>
            </a:xfrm>
            <a:prstGeom prst="rect">
              <a:avLst/>
            </a:prstGeom>
          </p:spPr>
        </p:pic>
        <p:sp>
          <p:nvSpPr>
            <p:cNvPr id="31" name="文本框 30"/>
            <p:cNvSpPr txBox="1"/>
            <p:nvPr/>
          </p:nvSpPr>
          <p:spPr>
            <a:xfrm>
              <a:off x="13815" y="3032"/>
              <a:ext cx="2224" cy="386"/>
            </a:xfrm>
            <a:prstGeom prst="rect">
              <a:avLst/>
            </a:prstGeom>
            <a:noFill/>
          </p:spPr>
          <p:txBody>
            <a:bodyPr wrap="square" rtlCol="0" anchor="t">
              <a:spAutoFit/>
            </a:bodyPr>
            <a:lstStyle/>
            <a:p>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：传感器噪点</a:t>
              </a:r>
            </a:p>
          </p:txBody>
        </p:sp>
      </p:grpSp>
      <p:sp>
        <p:nvSpPr>
          <p:cNvPr id="28" name="CustomShape 3"/>
          <p:cNvSpPr/>
          <p:nvPr>
            <p:custDataLst>
              <p:tags r:id="rId1"/>
            </p:custDataLst>
          </p:nvPr>
        </p:nvSpPr>
        <p:spPr>
          <a:xfrm>
            <a:off x="161065" y="3837932"/>
            <a:ext cx="3194050" cy="764540"/>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noAutofit/>
          </a:bodyPr>
          <a:lstStyle/>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导致</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地图噪点非常多</a:t>
            </a:r>
            <a:endParaRPr lang="en-US" altLang="zh-CN" sz="1400" b="1"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导致原线结构光方案维护困难</a:t>
            </a:r>
            <a:endPar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CustomShape 3"/>
          <p:cNvSpPr/>
          <p:nvPr>
            <p:custDataLst>
              <p:tags r:id="rId2"/>
            </p:custDataLst>
          </p:nvPr>
        </p:nvSpPr>
        <p:spPr>
          <a:xfrm>
            <a:off x="148409" y="4968026"/>
            <a:ext cx="4849495" cy="774554"/>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noAutofit/>
          </a:bodyPr>
          <a:lstStyle/>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导致</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空地误触发</a:t>
            </a:r>
            <a:r>
              <a:rPr lang="zh-CN" altLang="en-US" sz="1400" b="1" spc="-1" dirty="0">
                <a:solidFill>
                  <a:schemeClr val="tx1">
                    <a:lumMod val="75000"/>
                    <a:lumOff val="25000"/>
                  </a:schemeClr>
                </a:solidFill>
                <a:latin typeface="微软雅黑" panose="020B0503020204020204" pitchFamily="34" charset="-122"/>
                <a:ea typeface="微软雅黑" panose="020B0503020204020204" pitchFamily="34" charset="-122"/>
              </a:rPr>
              <a:t>沿边，</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rPr>
              <a:t>导致</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导航错误避障</a:t>
            </a:r>
          </a:p>
          <a:p>
            <a:pPr marL="628650" lvl="1" indent="-171450">
              <a:lnSpc>
                <a:spcPct val="150000"/>
              </a:lnSpc>
              <a:buFont typeface="Arial" panose="020B0604020202020204" pitchFamily="34" charset="0"/>
              <a:buChar char="•"/>
            </a:pPr>
            <a:r>
              <a:rPr lang="zh-CN" altLang="en-US" sz="1400" spc="-1" dirty="0" smtClean="0">
                <a:solidFill>
                  <a:srgbClr val="FF0000"/>
                </a:solidFill>
                <a:latin typeface="微软雅黑" panose="020B0503020204020204" pitchFamily="34" charset="-122"/>
                <a:ea typeface="微软雅黑" panose="020B0503020204020204" pitchFamily="34" charset="-122"/>
              </a:rPr>
              <a:t>看不懂机器在干什么！</a:t>
            </a:r>
          </a:p>
        </p:txBody>
      </p:sp>
      <p:grpSp>
        <p:nvGrpSpPr>
          <p:cNvPr id="30" name="组合 29"/>
          <p:cNvGrpSpPr/>
          <p:nvPr/>
        </p:nvGrpSpPr>
        <p:grpSpPr>
          <a:xfrm>
            <a:off x="877980" y="2238012"/>
            <a:ext cx="4569460" cy="1486535"/>
            <a:chOff x="2448" y="3786"/>
            <a:chExt cx="7196" cy="2341"/>
          </a:xfrm>
        </p:grpSpPr>
        <p:sp>
          <p:nvSpPr>
            <p:cNvPr id="32" name="文本框 31"/>
            <p:cNvSpPr txBox="1"/>
            <p:nvPr>
              <p:custDataLst>
                <p:tags r:id="rId4"/>
              </p:custDataLst>
            </p:nvPr>
          </p:nvSpPr>
          <p:spPr>
            <a:xfrm>
              <a:off x="2448" y="5739"/>
              <a:ext cx="4522" cy="388"/>
            </a:xfrm>
            <a:prstGeom prst="rect">
              <a:avLst/>
            </a:prstGeom>
            <a:noFill/>
          </p:spPr>
          <p:txBody>
            <a:bodyPr wrap="square" rtlCol="0" anchor="t">
              <a:spAutoFit/>
            </a:bodyPr>
            <a:lstStyle/>
            <a:p>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传感器</a:t>
              </a:r>
              <a:r>
                <a:rPr lang="en-US" altLang="zh-CN" sz="10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CornerCase</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举例：镜面反射</a:t>
              </a:r>
            </a:p>
          </p:txBody>
        </p:sp>
        <p:pic>
          <p:nvPicPr>
            <p:cNvPr id="33" name="图片 -2147482623" descr="IMG_257"/>
            <p:cNvPicPr>
              <a:picLocks noChangeAspect="1"/>
            </p:cNvPicPr>
            <p:nvPr>
              <p:custDataLst>
                <p:tags r:id="rId5"/>
              </p:custDataLst>
            </p:nvPr>
          </p:nvPicPr>
          <p:blipFill>
            <a:blip r:embed="rId14"/>
            <a:srcRect l="15071" t="43685" r="23077" b="3552"/>
            <a:stretch>
              <a:fillRect/>
            </a:stretch>
          </p:blipFill>
          <p:spPr>
            <a:xfrm>
              <a:off x="3292" y="3786"/>
              <a:ext cx="3032" cy="1940"/>
            </a:xfrm>
            <a:prstGeom prst="rect">
              <a:avLst/>
            </a:prstGeom>
            <a:noFill/>
            <a:ln w="9525">
              <a:noFill/>
            </a:ln>
          </p:spPr>
        </p:pic>
        <p:pic>
          <p:nvPicPr>
            <p:cNvPr id="34" name="图片 -2147482611" descr="IMG_269"/>
            <p:cNvPicPr>
              <a:picLocks noChangeAspect="1"/>
            </p:cNvPicPr>
            <p:nvPr>
              <p:custDataLst>
                <p:tags r:id="rId6"/>
              </p:custDataLst>
            </p:nvPr>
          </p:nvPicPr>
          <p:blipFill>
            <a:blip r:embed="rId15"/>
            <a:srcRect l="3134" t="391" r="12336" b="56281"/>
            <a:stretch>
              <a:fillRect/>
            </a:stretch>
          </p:blipFill>
          <p:spPr>
            <a:xfrm>
              <a:off x="6825" y="3799"/>
              <a:ext cx="2819" cy="1924"/>
            </a:xfrm>
            <a:prstGeom prst="rect">
              <a:avLst/>
            </a:prstGeom>
            <a:noFill/>
            <a:ln w="9525">
              <a:noFill/>
            </a:ln>
          </p:spPr>
        </p:pic>
      </p:grpSp>
      <p:sp>
        <p:nvSpPr>
          <p:cNvPr id="35" name="文本框 34"/>
          <p:cNvSpPr txBox="1"/>
          <p:nvPr>
            <p:custDataLst>
              <p:tags r:id="rId3"/>
            </p:custDataLst>
          </p:nvPr>
        </p:nvSpPr>
        <p:spPr>
          <a:xfrm>
            <a:off x="4156370" y="3472805"/>
            <a:ext cx="793210" cy="246221"/>
          </a:xfrm>
          <a:prstGeom prst="rect">
            <a:avLst/>
          </a:prstGeom>
          <a:noFill/>
        </p:spPr>
        <p:txBody>
          <a:bodyPr wrap="square" rtlCol="0" anchor="t">
            <a:spAutoFit/>
          </a:bodyPr>
          <a:lstStyle/>
          <a:p>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地板</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反光</a:t>
            </a:r>
          </a:p>
        </p:txBody>
      </p:sp>
      <p:grpSp>
        <p:nvGrpSpPr>
          <p:cNvPr id="9" name="组合 8"/>
          <p:cNvGrpSpPr/>
          <p:nvPr/>
        </p:nvGrpSpPr>
        <p:grpSpPr>
          <a:xfrm>
            <a:off x="5235191" y="3837932"/>
            <a:ext cx="2248476" cy="2913972"/>
            <a:chOff x="5302697" y="3837932"/>
            <a:chExt cx="2261881" cy="2778672"/>
          </a:xfrm>
        </p:grpSpPr>
        <p:pic>
          <p:nvPicPr>
            <p:cNvPr id="2" name="图片 1" descr="冒烟场地"/>
            <p:cNvPicPr>
              <a:picLocks noChangeAspect="1"/>
            </p:cNvPicPr>
            <p:nvPr/>
          </p:nvPicPr>
          <p:blipFill>
            <a:blip r:embed="rId16"/>
            <a:stretch>
              <a:fillRect/>
            </a:stretch>
          </p:blipFill>
          <p:spPr>
            <a:xfrm>
              <a:off x="5302697" y="3837932"/>
              <a:ext cx="2261881" cy="2427015"/>
            </a:xfrm>
            <a:prstGeom prst="rect">
              <a:avLst/>
            </a:prstGeom>
          </p:spPr>
        </p:pic>
        <p:sp>
          <p:nvSpPr>
            <p:cNvPr id="36" name="文本框 35"/>
            <p:cNvSpPr txBox="1"/>
            <p:nvPr/>
          </p:nvSpPr>
          <p:spPr>
            <a:xfrm>
              <a:off x="5302697" y="6370383"/>
              <a:ext cx="2154651" cy="246221"/>
            </a:xfrm>
            <a:prstGeom prst="rect">
              <a:avLst/>
            </a:prstGeom>
            <a:noFill/>
          </p:spPr>
          <p:txBody>
            <a:bodyPr wrap="square" rtlCol="0" anchor="t">
              <a:spAutoFit/>
            </a:bodyPr>
            <a:lstStyle/>
            <a:p>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：初期</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AX4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行为验证结果</a:t>
              </a:r>
              <a:endParaRPr lang="en-US" altLang="zh-CN" sz="8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38" name="任意多边形 37"/>
          <p:cNvSpPr/>
          <p:nvPr/>
        </p:nvSpPr>
        <p:spPr>
          <a:xfrm rot="21278110">
            <a:off x="2537320" y="3195576"/>
            <a:ext cx="5304165" cy="747419"/>
          </a:xfrm>
          <a:custGeom>
            <a:avLst/>
            <a:gdLst>
              <a:gd name="connsiteX0" fmla="*/ 0 w 5438775"/>
              <a:gd name="connsiteY0" fmla="*/ 1122263 h 1327900"/>
              <a:gd name="connsiteX1" fmla="*/ 1933575 w 5438775"/>
              <a:gd name="connsiteY1" fmla="*/ 1255613 h 1327900"/>
              <a:gd name="connsiteX2" fmla="*/ 4143375 w 5438775"/>
              <a:gd name="connsiteY2" fmla="*/ 131663 h 1327900"/>
              <a:gd name="connsiteX3" fmla="*/ 5438775 w 5438775"/>
              <a:gd name="connsiteY3" fmla="*/ 17363 h 1327900"/>
            </a:gdLst>
            <a:ahLst/>
            <a:cxnLst>
              <a:cxn ang="0">
                <a:pos x="connsiteX0" y="connsiteY0"/>
              </a:cxn>
              <a:cxn ang="0">
                <a:pos x="connsiteX1" y="connsiteY1"/>
              </a:cxn>
              <a:cxn ang="0">
                <a:pos x="connsiteX2" y="connsiteY2"/>
              </a:cxn>
              <a:cxn ang="0">
                <a:pos x="connsiteX3" y="connsiteY3"/>
              </a:cxn>
            </a:cxnLst>
            <a:rect l="l" t="t" r="r" b="b"/>
            <a:pathLst>
              <a:path w="5438775" h="1327900">
                <a:moveTo>
                  <a:pt x="0" y="1122263"/>
                </a:moveTo>
                <a:cubicBezTo>
                  <a:pt x="621506" y="1271488"/>
                  <a:pt x="1243013" y="1420713"/>
                  <a:pt x="1933575" y="1255613"/>
                </a:cubicBezTo>
                <a:cubicBezTo>
                  <a:pt x="2624138" y="1090513"/>
                  <a:pt x="3559175" y="338038"/>
                  <a:pt x="4143375" y="131663"/>
                </a:cubicBezTo>
                <a:cubicBezTo>
                  <a:pt x="4727575" y="-74712"/>
                  <a:pt x="5202238" y="25300"/>
                  <a:pt x="5438775" y="17363"/>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solidFill>
                <a:schemeClr val="tx1"/>
              </a:solidFill>
            </a:endParaRPr>
          </a:p>
        </p:txBody>
      </p:sp>
      <p:sp>
        <p:nvSpPr>
          <p:cNvPr id="42" name="任意多边形 41"/>
          <p:cNvSpPr/>
          <p:nvPr/>
        </p:nvSpPr>
        <p:spPr>
          <a:xfrm rot="462012" flipV="1">
            <a:off x="2671852" y="5702944"/>
            <a:ext cx="2673279" cy="135122"/>
          </a:xfrm>
          <a:custGeom>
            <a:avLst/>
            <a:gdLst>
              <a:gd name="connsiteX0" fmla="*/ 0 w 5438775"/>
              <a:gd name="connsiteY0" fmla="*/ 1122263 h 1327900"/>
              <a:gd name="connsiteX1" fmla="*/ 1933575 w 5438775"/>
              <a:gd name="connsiteY1" fmla="*/ 1255613 h 1327900"/>
              <a:gd name="connsiteX2" fmla="*/ 4143375 w 5438775"/>
              <a:gd name="connsiteY2" fmla="*/ 131663 h 1327900"/>
              <a:gd name="connsiteX3" fmla="*/ 5438775 w 5438775"/>
              <a:gd name="connsiteY3" fmla="*/ 17363 h 1327900"/>
            </a:gdLst>
            <a:ahLst/>
            <a:cxnLst>
              <a:cxn ang="0">
                <a:pos x="connsiteX0" y="connsiteY0"/>
              </a:cxn>
              <a:cxn ang="0">
                <a:pos x="connsiteX1" y="connsiteY1"/>
              </a:cxn>
              <a:cxn ang="0">
                <a:pos x="connsiteX2" y="connsiteY2"/>
              </a:cxn>
              <a:cxn ang="0">
                <a:pos x="connsiteX3" y="connsiteY3"/>
              </a:cxn>
            </a:cxnLst>
            <a:rect l="l" t="t" r="r" b="b"/>
            <a:pathLst>
              <a:path w="5438775" h="1327900">
                <a:moveTo>
                  <a:pt x="0" y="1122263"/>
                </a:moveTo>
                <a:cubicBezTo>
                  <a:pt x="621506" y="1271488"/>
                  <a:pt x="1243013" y="1420713"/>
                  <a:pt x="1933575" y="1255613"/>
                </a:cubicBezTo>
                <a:cubicBezTo>
                  <a:pt x="2624138" y="1090513"/>
                  <a:pt x="3559175" y="338038"/>
                  <a:pt x="4143375" y="131663"/>
                </a:cubicBezTo>
                <a:cubicBezTo>
                  <a:pt x="4727575" y="-74712"/>
                  <a:pt x="5202238" y="25300"/>
                  <a:pt x="5438775" y="17363"/>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42236"/>
    </mc:Choice>
    <mc:Fallback xmlns="">
      <p:transition spd="slow" advTm="422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2" name="CustomShape 3"/>
          <p:cNvSpPr/>
          <p:nvPr/>
        </p:nvSpPr>
        <p:spPr>
          <a:xfrm>
            <a:off x="744220" y="1872615"/>
            <a:ext cx="10086340" cy="2120750"/>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线结构光攻关小组，开展线结构光行为控制专项，设计了</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线结构光地图总体框架（局部地图</a:t>
            </a:r>
            <a:r>
              <a:rPr lang="en-US" altLang="zh-CN"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全局地图）</a:t>
            </a:r>
          </a:p>
          <a:p>
            <a:pPr marL="628650" lvl="1" indent="-171450">
              <a:lnSpc>
                <a:spcPct val="150000"/>
              </a:lnSpc>
              <a:buFont typeface="Arial" panose="020B0604020202020204" pitchFamily="34" charset="0"/>
              <a:buChar char="•"/>
            </a:pPr>
            <a:r>
              <a:rPr lang="zh-CN" altLang="en-US" sz="1400" b="1" spc="-1" dirty="0" smtClean="0">
                <a:solidFill>
                  <a:srgbClr val="7F13DC"/>
                </a:solidFill>
                <a:latin typeface="微软雅黑" panose="020B0503020204020204" pitchFamily="34" charset="-122"/>
                <a:ea typeface="微软雅黑" panose="020B0503020204020204" pitchFamily="34" charset="-122"/>
              </a:rPr>
              <a:t>个人分工</a:t>
            </a:r>
            <a:r>
              <a:rPr lang="zh-CN" altLang="en-US" sz="1400" spc="-1" dirty="0" smtClean="0">
                <a:solidFill>
                  <a:srgbClr val="7F13DC"/>
                </a:solidFill>
                <a:latin typeface="微软雅黑" panose="020B0503020204020204" pitchFamily="34" charset="-122"/>
                <a:ea typeface="微软雅黑" panose="020B0503020204020204" pitchFamily="34" charset="-122"/>
              </a:rPr>
              <a:t>：负责线结构光</a:t>
            </a:r>
            <a:r>
              <a:rPr lang="zh-CN" altLang="en-US" sz="1400" b="1" spc="-1" dirty="0" smtClean="0">
                <a:solidFill>
                  <a:srgbClr val="7F13DC"/>
                </a:solidFill>
                <a:latin typeface="微软雅黑" panose="020B0503020204020204" pitchFamily="34" charset="-122"/>
                <a:ea typeface="微软雅黑" panose="020B0503020204020204" pitchFamily="34" charset="-122"/>
              </a:rPr>
              <a:t>局部地图</a:t>
            </a:r>
            <a:r>
              <a:rPr lang="zh-CN" altLang="en-US" sz="1400" spc="-1" dirty="0" smtClean="0">
                <a:solidFill>
                  <a:srgbClr val="7F13DC"/>
                </a:solidFill>
                <a:latin typeface="微软雅黑" panose="020B0503020204020204" pitchFamily="34" charset="-122"/>
                <a:ea typeface="微软雅黑" panose="020B0503020204020204" pitchFamily="34" charset="-122"/>
              </a:rPr>
              <a:t>方案设计与实现</a:t>
            </a:r>
            <a:r>
              <a:rPr lang="zh-CN" altLang="en-US" sz="1400" spc="-1" dirty="0" smtClean="0">
                <a:latin typeface="微软雅黑" panose="020B0503020204020204" pitchFamily="34" charset="-122"/>
                <a:ea typeface="微软雅黑" panose="020B0503020204020204" pitchFamily="34" charset="-122"/>
              </a:rPr>
              <a:t>，即图</a:t>
            </a:r>
            <a:r>
              <a:rPr lang="en-US" altLang="zh-CN" sz="1400" spc="-1" dirty="0" smtClean="0">
                <a:latin typeface="微软雅黑" panose="020B0503020204020204" pitchFamily="34" charset="-122"/>
                <a:ea typeface="微软雅黑" panose="020B0503020204020204" pitchFamily="34" charset="-122"/>
              </a:rPr>
              <a:t>1</a:t>
            </a:r>
            <a:r>
              <a:rPr lang="zh-CN" altLang="en-US" sz="1400" spc="-1" dirty="0" smtClean="0">
                <a:latin typeface="微软雅黑" panose="020B0503020204020204" pitchFamily="34" charset="-122"/>
                <a:ea typeface="微软雅黑" panose="020B0503020204020204" pitchFamily="34" charset="-122"/>
              </a:rPr>
              <a:t>中绿色框部分，共包含</a:t>
            </a:r>
            <a:r>
              <a:rPr lang="en-US" altLang="zh-CN" sz="1400" spc="-1" dirty="0" smtClean="0">
                <a:latin typeface="微软雅黑" panose="020B0503020204020204" pitchFamily="34" charset="-122"/>
                <a:ea typeface="微软雅黑" panose="020B0503020204020204" pitchFamily="34" charset="-122"/>
              </a:rPr>
              <a:t>4</a:t>
            </a:r>
            <a:r>
              <a:rPr lang="zh-CN" altLang="en-US" sz="1400" spc="-1" dirty="0" smtClean="0">
                <a:latin typeface="微软雅黑" panose="020B0503020204020204" pitchFamily="34" charset="-122"/>
                <a:ea typeface="微软雅黑" panose="020B0503020204020204" pitchFamily="34" charset="-122"/>
              </a:rPr>
              <a:t>个关键步骤</a:t>
            </a:r>
            <a:endParaRPr lang="en-US" altLang="zh-CN" sz="1400" spc="-1" dirty="0">
              <a:latin typeface="微软雅黑" panose="020B0503020204020204" pitchFamily="34" charset="-122"/>
              <a:ea typeface="微软雅黑" panose="020B0503020204020204" pitchFamily="34" charset="-122"/>
            </a:endParaRPr>
          </a:p>
          <a:p>
            <a:pPr marL="1257300" lvl="2" indent="-342900">
              <a:lnSpc>
                <a:spcPct val="150000"/>
              </a:lnSpc>
              <a:buFont typeface="+mj-lt"/>
              <a:buAutoNum type="arabicPeriod"/>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 局部地图</a:t>
            </a:r>
            <a:r>
              <a:rPr lang="zh-CN" altLang="en-US" sz="1400" spc="-1"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构建</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mj-lt"/>
              <a:buAutoNum type="arabicPeriod"/>
            </a:pP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rPr>
              <a:t> 3D</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光线投射算法与</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概率更新</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模型、以及</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悬崖洼地</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环境的更新模型</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mj-lt"/>
              <a:buAutoNum type="arabicPeriod"/>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动态</a:t>
            </a:r>
            <a:r>
              <a:rPr lang="zh-CN" altLang="en-US" sz="1400" b="1" spc="-1" dirty="0">
                <a:solidFill>
                  <a:schemeClr val="tx1">
                    <a:lumMod val="75000"/>
                    <a:lumOff val="25000"/>
                  </a:schemeClr>
                </a:solidFill>
                <a:latin typeface="微软雅黑" panose="020B0503020204020204" pitchFamily="34" charset="-122"/>
                <a:ea typeface="微软雅黑" panose="020B0503020204020204" pitchFamily="34" charset="-122"/>
              </a:rPr>
              <a:t>地面阈值</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调整：</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凹凸不平地面上基于</a:t>
            </a: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IMU</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抖动的动态地面阈值；</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地毯上的地面阈值调整</a:t>
            </a:r>
            <a:endParaRPr lang="en-US" altLang="zh-CN" sz="1400" spc="-1" dirty="0">
              <a:solidFill>
                <a:schemeClr val="tx1">
                  <a:lumMod val="75000"/>
                  <a:lumOff val="2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mj-lt"/>
              <a:buAutoNum type="arabicPeriod"/>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 传感器</a:t>
            </a:r>
            <a:r>
              <a:rPr lang="zh-CN" altLang="en-US" sz="1400" b="1" spc="-1" dirty="0">
                <a:solidFill>
                  <a:schemeClr val="tx1">
                    <a:lumMod val="75000"/>
                    <a:lumOff val="25000"/>
                  </a:schemeClr>
                </a:solidFill>
                <a:latin typeface="微软雅黑" panose="020B0503020204020204" pitchFamily="34" charset="-122"/>
                <a:ea typeface="微软雅黑" panose="020B0503020204020204" pitchFamily="34" charset="-122"/>
              </a:rPr>
              <a:t>动态</a:t>
            </a:r>
            <a:r>
              <a:rPr lang="en-US" altLang="zh-CN" sz="1400" b="1" spc="-1" dirty="0" err="1" smtClean="0">
                <a:solidFill>
                  <a:schemeClr val="tx1">
                    <a:lumMod val="75000"/>
                    <a:lumOff val="25000"/>
                  </a:schemeClr>
                </a:solidFill>
                <a:latin typeface="微软雅黑" panose="020B0503020204020204" pitchFamily="34" charset="-122"/>
                <a:ea typeface="微软雅黑" panose="020B0503020204020204" pitchFamily="34" charset="-122"/>
              </a:rPr>
              <a:t>Fov</a:t>
            </a:r>
            <a:r>
              <a:rPr lang="zh-CN" altLang="en-US" sz="1400" b="1" spc="-1" dirty="0" smtClean="0">
                <a:solidFill>
                  <a:schemeClr val="tx1">
                    <a:lumMod val="75000"/>
                    <a:lumOff val="25000"/>
                  </a:schemeClr>
                </a:solidFill>
                <a:latin typeface="微软雅黑" panose="020B0503020204020204" pitchFamily="34" charset="-122"/>
                <a:ea typeface="微软雅黑" panose="020B0503020204020204" pitchFamily="34" charset="-122"/>
              </a:rPr>
              <a:t>裁切</a:t>
            </a:r>
          </a:p>
        </p:txBody>
      </p:sp>
      <p:sp>
        <p:nvSpPr>
          <p:cNvPr id="8" name="CustomShape 3"/>
          <p:cNvSpPr/>
          <p:nvPr/>
        </p:nvSpPr>
        <p:spPr>
          <a:xfrm>
            <a:off x="200242" y="1781461"/>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Action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43482" y="4084519"/>
            <a:ext cx="10177780" cy="2273300"/>
            <a:chOff x="752475" y="3898900"/>
            <a:chExt cx="10177780" cy="2273300"/>
          </a:xfrm>
        </p:grpSpPr>
        <p:grpSp>
          <p:nvGrpSpPr>
            <p:cNvPr id="36" name="组合 35"/>
            <p:cNvGrpSpPr/>
            <p:nvPr/>
          </p:nvGrpSpPr>
          <p:grpSpPr>
            <a:xfrm>
              <a:off x="752475" y="3898900"/>
              <a:ext cx="10177780" cy="2273300"/>
              <a:chOff x="1581" y="5662"/>
              <a:chExt cx="16028" cy="3580"/>
            </a:xfrm>
          </p:grpSpPr>
          <p:sp>
            <p:nvSpPr>
              <p:cNvPr id="37" name="文本框 36"/>
              <p:cNvSpPr txBox="1"/>
              <p:nvPr>
                <p:custDataLst>
                  <p:tags r:id="rId3"/>
                </p:custDataLst>
              </p:nvPr>
            </p:nvSpPr>
            <p:spPr>
              <a:xfrm>
                <a:off x="6836" y="8854"/>
                <a:ext cx="5801" cy="388"/>
              </a:xfrm>
              <a:prstGeom prst="rect">
                <a:avLst/>
              </a:prstGeom>
              <a:noFill/>
            </p:spPr>
            <p:txBody>
              <a:bodyPr wrap="square" rtlCol="0" anchor="t">
                <a:spAutoFit/>
              </a:bodyPr>
              <a:lstStyle/>
              <a:p>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：线结构光地图总体</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框架</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（绿色框为局部地图部分</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圆角矩形 37"/>
              <p:cNvSpPr/>
              <p:nvPr>
                <p:custDataLst>
                  <p:tags r:id="rId4"/>
                </p:custDataLst>
              </p:nvPr>
            </p:nvSpPr>
            <p:spPr>
              <a:xfrm>
                <a:off x="4824" y="5662"/>
                <a:ext cx="9823" cy="2710"/>
              </a:xfrm>
              <a:prstGeom prst="roundRect">
                <a:avLst/>
              </a:prstGeom>
              <a:solidFill>
                <a:schemeClr val="accent2">
                  <a:lumMod val="40000"/>
                  <a:lumOff val="6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9" name="文本框 38"/>
              <p:cNvSpPr txBox="1"/>
              <p:nvPr>
                <p:custDataLst>
                  <p:tags r:id="rId5"/>
                </p:custDataLst>
              </p:nvPr>
            </p:nvSpPr>
            <p:spPr>
              <a:xfrm>
                <a:off x="9038" y="8352"/>
                <a:ext cx="1046" cy="337"/>
              </a:xfrm>
              <a:prstGeom prst="rect">
                <a:avLst/>
              </a:prstGeom>
              <a:noFill/>
            </p:spPr>
            <p:txBody>
              <a:bodyPr wrap="square" rtlCol="0">
                <a:spAutoFit/>
              </a:bodyPr>
              <a:lstStyle/>
              <a:p>
                <a:pPr algn="ctr"/>
                <a:r>
                  <a:rPr lang="en-US" altLang="zh-CN" sz="800"/>
                  <a:t>Mapping</a:t>
                </a:r>
              </a:p>
            </p:txBody>
          </p:sp>
          <p:grpSp>
            <p:nvGrpSpPr>
              <p:cNvPr id="64" name="组合 63"/>
              <p:cNvGrpSpPr/>
              <p:nvPr/>
            </p:nvGrpSpPr>
            <p:grpSpPr>
              <a:xfrm>
                <a:off x="15130" y="6132"/>
                <a:ext cx="2479" cy="2115"/>
                <a:chOff x="15273" y="6198"/>
                <a:chExt cx="2479" cy="2115"/>
              </a:xfrm>
            </p:grpSpPr>
            <p:sp>
              <p:nvSpPr>
                <p:cNvPr id="40" name="文本框 39"/>
                <p:cNvSpPr txBox="1"/>
                <p:nvPr>
                  <p:custDataLst>
                    <p:tags r:id="rId30"/>
                  </p:custDataLst>
                </p:nvPr>
              </p:nvSpPr>
              <p:spPr>
                <a:xfrm>
                  <a:off x="15989" y="7976"/>
                  <a:ext cx="1046" cy="337"/>
                </a:xfrm>
                <a:prstGeom prst="rect">
                  <a:avLst/>
                </a:prstGeom>
                <a:noFill/>
              </p:spPr>
              <p:txBody>
                <a:bodyPr wrap="square" rtlCol="0">
                  <a:spAutoFit/>
                </a:bodyPr>
                <a:lstStyle/>
                <a:p>
                  <a:pPr algn="ctr"/>
                  <a:r>
                    <a:rPr lang="en-US" altLang="zh-CN" sz="800" dirty="0"/>
                    <a:t>Planning</a:t>
                  </a:r>
                </a:p>
              </p:txBody>
            </p:sp>
            <p:sp>
              <p:nvSpPr>
                <p:cNvPr id="41" name="圆角矩形 40"/>
                <p:cNvSpPr/>
                <p:nvPr>
                  <p:custDataLst>
                    <p:tags r:id="rId31"/>
                  </p:custDataLst>
                </p:nvPr>
              </p:nvSpPr>
              <p:spPr>
                <a:xfrm>
                  <a:off x="15273" y="6198"/>
                  <a:ext cx="2479" cy="1774"/>
                </a:xfrm>
                <a:prstGeom prst="roundRect">
                  <a:avLst/>
                </a:prstGeom>
                <a:solidFill>
                  <a:srgbClr val="FFCCCC"/>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grpSp>
              <p:nvGrpSpPr>
                <p:cNvPr id="42" name="组合 41"/>
                <p:cNvGrpSpPr/>
                <p:nvPr/>
              </p:nvGrpSpPr>
              <p:grpSpPr>
                <a:xfrm>
                  <a:off x="15945" y="6391"/>
                  <a:ext cx="1137" cy="393"/>
                  <a:chOff x="12699" y="1541"/>
                  <a:chExt cx="1371" cy="493"/>
                </a:xfrm>
              </p:grpSpPr>
              <p:sp>
                <p:nvSpPr>
                  <p:cNvPr id="43" name="矩形 42"/>
                  <p:cNvSpPr/>
                  <p:nvPr>
                    <p:custDataLst>
                      <p:tags r:id="rId36"/>
                    </p:custDataLst>
                  </p:nvPr>
                </p:nvSpPr>
                <p:spPr>
                  <a:xfrm>
                    <a:off x="12765" y="1541"/>
                    <a:ext cx="1253" cy="493"/>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custDataLst>
                      <p:tags r:id="rId37"/>
                    </p:custDataLst>
                  </p:nvPr>
                </p:nvSpPr>
                <p:spPr>
                  <a:xfrm>
                    <a:off x="12699" y="1582"/>
                    <a:ext cx="1371" cy="423"/>
                  </a:xfrm>
                  <a:prstGeom prst="rect">
                    <a:avLst/>
                  </a:prstGeom>
                  <a:noFill/>
                </p:spPr>
                <p:txBody>
                  <a:bodyPr wrap="square" rtlCol="0">
                    <a:spAutoFit/>
                  </a:bodyPr>
                  <a:lstStyle/>
                  <a:p>
                    <a:pPr algn="ctr"/>
                    <a:r>
                      <a:rPr lang="zh-CN" altLang="en-US" sz="800">
                        <a:latin typeface="微软雅黑" panose="020B0503020204020204" pitchFamily="34" charset="-122"/>
                        <a:ea typeface="微软雅黑" panose="020B0503020204020204" pitchFamily="34" charset="-122"/>
                      </a:rPr>
                      <a:t>导航</a:t>
                    </a:r>
                  </a:p>
                </p:txBody>
              </p:sp>
            </p:grpSp>
            <p:grpSp>
              <p:nvGrpSpPr>
                <p:cNvPr id="45" name="组合 44"/>
                <p:cNvGrpSpPr/>
                <p:nvPr/>
              </p:nvGrpSpPr>
              <p:grpSpPr>
                <a:xfrm>
                  <a:off x="15944" y="6922"/>
                  <a:ext cx="1137" cy="392"/>
                  <a:chOff x="12698" y="1541"/>
                  <a:chExt cx="1371" cy="493"/>
                </a:xfrm>
              </p:grpSpPr>
              <p:sp>
                <p:nvSpPr>
                  <p:cNvPr id="46" name="矩形 45"/>
                  <p:cNvSpPr/>
                  <p:nvPr>
                    <p:custDataLst>
                      <p:tags r:id="rId34"/>
                    </p:custDataLst>
                  </p:nvPr>
                </p:nvSpPr>
                <p:spPr>
                  <a:xfrm>
                    <a:off x="12765" y="1541"/>
                    <a:ext cx="1253" cy="493"/>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custDataLst>
                      <p:tags r:id="rId35"/>
                    </p:custDataLst>
                  </p:nvPr>
                </p:nvSpPr>
                <p:spPr>
                  <a:xfrm>
                    <a:off x="12698" y="1580"/>
                    <a:ext cx="1371" cy="423"/>
                  </a:xfrm>
                  <a:prstGeom prst="rect">
                    <a:avLst/>
                  </a:prstGeom>
                  <a:noFill/>
                </p:spPr>
                <p:txBody>
                  <a:bodyPr wrap="square" rtlCol="0">
                    <a:spAutoFit/>
                  </a:bodyPr>
                  <a:lstStyle/>
                  <a:p>
                    <a:pPr algn="ctr"/>
                    <a:r>
                      <a:rPr lang="zh-CN" altLang="en-US" sz="800">
                        <a:latin typeface="微软雅黑" panose="020B0503020204020204" pitchFamily="34" charset="-122"/>
                        <a:ea typeface="微软雅黑" panose="020B0503020204020204" pitchFamily="34" charset="-122"/>
                      </a:rPr>
                      <a:t>沿边</a:t>
                    </a:r>
                  </a:p>
                </p:txBody>
              </p:sp>
            </p:grpSp>
            <p:grpSp>
              <p:nvGrpSpPr>
                <p:cNvPr id="49" name="组合 48"/>
                <p:cNvGrpSpPr/>
                <p:nvPr/>
              </p:nvGrpSpPr>
              <p:grpSpPr>
                <a:xfrm>
                  <a:off x="15946" y="7452"/>
                  <a:ext cx="1137" cy="393"/>
                  <a:chOff x="12705" y="1541"/>
                  <a:chExt cx="1371" cy="493"/>
                </a:xfrm>
              </p:grpSpPr>
              <p:sp>
                <p:nvSpPr>
                  <p:cNvPr id="50" name="矩形 49"/>
                  <p:cNvSpPr/>
                  <p:nvPr>
                    <p:custDataLst>
                      <p:tags r:id="rId32"/>
                    </p:custDataLst>
                  </p:nvPr>
                </p:nvSpPr>
                <p:spPr>
                  <a:xfrm>
                    <a:off x="12765" y="1541"/>
                    <a:ext cx="1253" cy="493"/>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custDataLst>
                      <p:tags r:id="rId33"/>
                    </p:custDataLst>
                  </p:nvPr>
                </p:nvSpPr>
                <p:spPr>
                  <a:xfrm>
                    <a:off x="12705" y="1579"/>
                    <a:ext cx="1371" cy="423"/>
                  </a:xfrm>
                  <a:prstGeom prst="rect">
                    <a:avLst/>
                  </a:prstGeom>
                  <a:noFill/>
                </p:spPr>
                <p:txBody>
                  <a:bodyPr wrap="square" rtlCol="0">
                    <a:spAutoFit/>
                  </a:bodyPr>
                  <a:lstStyle/>
                  <a:p>
                    <a:pPr algn="ctr"/>
                    <a:r>
                      <a:rPr lang="zh-CN" altLang="en-US" sz="800">
                        <a:latin typeface="微软雅黑" panose="020B0503020204020204" pitchFamily="34" charset="-122"/>
                        <a:ea typeface="微软雅黑" panose="020B0503020204020204" pitchFamily="34" charset="-122"/>
                      </a:rPr>
                      <a:t>覆盖规划</a:t>
                    </a:r>
                  </a:p>
                </p:txBody>
              </p:sp>
            </p:grpSp>
          </p:grpSp>
          <p:cxnSp>
            <p:nvCxnSpPr>
              <p:cNvPr id="69" name="直接箭头连接符 68"/>
              <p:cNvCxnSpPr>
                <a:endCxn id="102" idx="1"/>
              </p:cNvCxnSpPr>
              <p:nvPr/>
            </p:nvCxnSpPr>
            <p:spPr>
              <a:xfrm>
                <a:off x="4309" y="6954"/>
                <a:ext cx="756" cy="61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02" idx="0"/>
                <a:endCxn id="106" idx="2"/>
              </p:cNvCxnSpPr>
              <p:nvPr>
                <p:custDataLst>
                  <p:tags r:id="rId6"/>
                </p:custDataLst>
              </p:nvPr>
            </p:nvCxnSpPr>
            <p:spPr>
              <a:xfrm flipV="1">
                <a:off x="5695" y="6637"/>
                <a:ext cx="0" cy="68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102" idx="3"/>
                <a:endCxn id="55" idx="1"/>
              </p:cNvCxnSpPr>
              <p:nvPr>
                <p:custDataLst>
                  <p:tags r:id="rId7"/>
                </p:custDataLst>
              </p:nvPr>
            </p:nvCxnSpPr>
            <p:spPr>
              <a:xfrm>
                <a:off x="6325" y="7566"/>
                <a:ext cx="2186"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581" y="6077"/>
                <a:ext cx="2728" cy="2176"/>
                <a:chOff x="1304" y="6442"/>
                <a:chExt cx="2728" cy="2176"/>
              </a:xfrm>
            </p:grpSpPr>
            <p:grpSp>
              <p:nvGrpSpPr>
                <p:cNvPr id="63" name="组合 62"/>
                <p:cNvGrpSpPr/>
                <p:nvPr/>
              </p:nvGrpSpPr>
              <p:grpSpPr>
                <a:xfrm>
                  <a:off x="1304" y="6442"/>
                  <a:ext cx="2728" cy="2176"/>
                  <a:chOff x="1304" y="6442"/>
                  <a:chExt cx="2728" cy="2176"/>
                </a:xfrm>
              </p:grpSpPr>
              <p:sp>
                <p:nvSpPr>
                  <p:cNvPr id="53" name="圆角矩形 52"/>
                  <p:cNvSpPr/>
                  <p:nvPr/>
                </p:nvSpPr>
                <p:spPr>
                  <a:xfrm>
                    <a:off x="1304" y="6442"/>
                    <a:ext cx="2728" cy="1774"/>
                  </a:xfrm>
                  <a:prstGeom prst="roundRect">
                    <a:avLst/>
                  </a:prstGeom>
                  <a:solidFill>
                    <a:srgbClr val="FFCCCC"/>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54" name="文本框 53"/>
                  <p:cNvSpPr txBox="1"/>
                  <p:nvPr/>
                </p:nvSpPr>
                <p:spPr>
                  <a:xfrm>
                    <a:off x="2145" y="8281"/>
                    <a:ext cx="1046" cy="337"/>
                  </a:xfrm>
                  <a:prstGeom prst="rect">
                    <a:avLst/>
                  </a:prstGeom>
                  <a:noFill/>
                </p:spPr>
                <p:txBody>
                  <a:bodyPr wrap="square" rtlCol="0">
                    <a:spAutoFit/>
                  </a:bodyPr>
                  <a:lstStyle/>
                  <a:p>
                    <a:pPr algn="ctr"/>
                    <a:r>
                      <a:rPr lang="en-US" altLang="zh-CN" sz="800"/>
                      <a:t>Sensor</a:t>
                    </a:r>
                  </a:p>
                </p:txBody>
              </p:sp>
            </p:grpSp>
            <p:grpSp>
              <p:nvGrpSpPr>
                <p:cNvPr id="100" name="组合 99"/>
                <p:cNvGrpSpPr/>
                <p:nvPr/>
              </p:nvGrpSpPr>
              <p:grpSpPr>
                <a:xfrm>
                  <a:off x="1490" y="6655"/>
                  <a:ext cx="2356" cy="480"/>
                  <a:chOff x="1487" y="6655"/>
                  <a:chExt cx="2356" cy="480"/>
                </a:xfrm>
              </p:grpSpPr>
              <p:sp>
                <p:nvSpPr>
                  <p:cNvPr id="91" name="矩形 90"/>
                  <p:cNvSpPr/>
                  <p:nvPr/>
                </p:nvSpPr>
                <p:spPr>
                  <a:xfrm>
                    <a:off x="1487" y="6655"/>
                    <a:ext cx="1132" cy="481"/>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FrontScan</a:t>
                    </a:r>
                  </a:p>
                </p:txBody>
              </p:sp>
              <p:sp>
                <p:nvSpPr>
                  <p:cNvPr id="96" name="矩形 95"/>
                  <p:cNvSpPr/>
                  <p:nvPr>
                    <p:custDataLst>
                      <p:tags r:id="rId29"/>
                    </p:custDataLst>
                  </p:nvPr>
                </p:nvSpPr>
                <p:spPr>
                  <a:xfrm>
                    <a:off x="2711" y="6655"/>
                    <a:ext cx="1132" cy="481"/>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SideScan</a:t>
                    </a:r>
                  </a:p>
                </p:txBody>
              </p:sp>
            </p:grpSp>
            <p:grpSp>
              <p:nvGrpSpPr>
                <p:cNvPr id="99" name="组合 98"/>
                <p:cNvGrpSpPr/>
                <p:nvPr/>
              </p:nvGrpSpPr>
              <p:grpSpPr>
                <a:xfrm>
                  <a:off x="1490" y="7445"/>
                  <a:ext cx="2356" cy="480"/>
                  <a:chOff x="1599" y="7445"/>
                  <a:chExt cx="2356" cy="480"/>
                </a:xfrm>
              </p:grpSpPr>
              <p:sp>
                <p:nvSpPr>
                  <p:cNvPr id="97" name="矩形 96"/>
                  <p:cNvSpPr/>
                  <p:nvPr>
                    <p:custDataLst>
                      <p:tags r:id="rId27"/>
                    </p:custDataLst>
                  </p:nvPr>
                </p:nvSpPr>
                <p:spPr>
                  <a:xfrm>
                    <a:off x="2823" y="7445"/>
                    <a:ext cx="1132" cy="481"/>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Pose</a:t>
                    </a:r>
                  </a:p>
                </p:txBody>
              </p:sp>
              <p:sp>
                <p:nvSpPr>
                  <p:cNvPr id="98" name="矩形 97"/>
                  <p:cNvSpPr/>
                  <p:nvPr>
                    <p:custDataLst>
                      <p:tags r:id="rId28"/>
                    </p:custDataLst>
                  </p:nvPr>
                </p:nvSpPr>
                <p:spPr>
                  <a:xfrm>
                    <a:off x="1599" y="7445"/>
                    <a:ext cx="1132" cy="481"/>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IMU</a:t>
                    </a:r>
                  </a:p>
                </p:txBody>
              </p:sp>
            </p:grpSp>
          </p:grpSp>
          <p:sp>
            <p:nvSpPr>
              <p:cNvPr id="102" name="矩形 101"/>
              <p:cNvSpPr/>
              <p:nvPr>
                <p:custDataLst>
                  <p:tags r:id="rId8"/>
                </p:custDataLst>
              </p:nvPr>
            </p:nvSpPr>
            <p:spPr>
              <a:xfrm>
                <a:off x="5065" y="7321"/>
                <a:ext cx="1260" cy="49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latin typeface="微软雅黑" panose="020B0503020204020204" pitchFamily="34" charset="-122"/>
                    <a:ea typeface="微软雅黑" panose="020B0503020204020204" pitchFamily="34" charset="-122"/>
                    <a:sym typeface="+mn-ea"/>
                  </a:rPr>
                  <a:t>IMU</a:t>
                </a:r>
                <a:r>
                  <a:rPr lang="zh-CN" altLang="en-US" sz="800">
                    <a:solidFill>
                      <a:schemeClr val="tx1"/>
                    </a:solidFill>
                    <a:latin typeface="微软雅黑" panose="020B0503020204020204" pitchFamily="34" charset="-122"/>
                    <a:ea typeface="微软雅黑" panose="020B0503020204020204" pitchFamily="34" charset="-122"/>
                    <a:sym typeface="+mn-ea"/>
                  </a:rPr>
                  <a:t>姿态</a:t>
                </a:r>
              </a:p>
              <a:p>
                <a:pPr algn="ctr"/>
                <a:r>
                  <a:rPr lang="zh-CN" altLang="en-US" sz="800">
                    <a:solidFill>
                      <a:schemeClr val="tx1"/>
                    </a:solidFill>
                    <a:latin typeface="微软雅黑" panose="020B0503020204020204" pitchFamily="34" charset="-122"/>
                    <a:ea typeface="微软雅黑" panose="020B0503020204020204" pitchFamily="34" charset="-122"/>
                    <a:sym typeface="+mn-ea"/>
                  </a:rPr>
                  <a:t>异常检测</a:t>
                </a:r>
                <a:endParaRPr lang="zh-CN" altLang="en-US" sz="800">
                  <a:solidFill>
                    <a:schemeClr val="tx1"/>
                  </a:solidFill>
                  <a:latin typeface="微软雅黑" panose="020B0503020204020204" pitchFamily="34" charset="-122"/>
                  <a:ea typeface="微软雅黑" panose="020B0503020204020204" pitchFamily="34" charset="-122"/>
                </a:endParaRPr>
              </a:p>
            </p:txBody>
          </p:sp>
          <p:sp>
            <p:nvSpPr>
              <p:cNvPr id="55" name="矩形 54"/>
              <p:cNvSpPr/>
              <p:nvPr>
                <p:custDataLst>
                  <p:tags r:id="rId9"/>
                </p:custDataLst>
              </p:nvPr>
            </p:nvSpPr>
            <p:spPr>
              <a:xfrm>
                <a:off x="8511" y="7321"/>
                <a:ext cx="1634" cy="49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106" name="矩形 105"/>
              <p:cNvSpPr/>
              <p:nvPr>
                <p:custDataLst>
                  <p:tags r:id="rId10"/>
                </p:custDataLst>
              </p:nvPr>
            </p:nvSpPr>
            <p:spPr>
              <a:xfrm>
                <a:off x="5065" y="6147"/>
                <a:ext cx="1260" cy="49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latin typeface="微软雅黑" panose="020B0503020204020204" pitchFamily="34" charset="-122"/>
                    <a:ea typeface="微软雅黑" panose="020B0503020204020204" pitchFamily="34" charset="-122"/>
                  </a:rPr>
                  <a:t>线结构光</a:t>
                </a:r>
              </a:p>
              <a:p>
                <a:pPr algn="ctr"/>
                <a:r>
                  <a:rPr lang="zh-CN" altLang="en-US" sz="800">
                    <a:solidFill>
                      <a:schemeClr val="tx1"/>
                    </a:solidFill>
                    <a:latin typeface="微软雅黑" panose="020B0503020204020204" pitchFamily="34" charset="-122"/>
                    <a:ea typeface="微软雅黑" panose="020B0503020204020204" pitchFamily="34" charset="-122"/>
                  </a:rPr>
                  <a:t>数据解析</a:t>
                </a:r>
              </a:p>
            </p:txBody>
          </p:sp>
          <p:sp>
            <p:nvSpPr>
              <p:cNvPr id="107" name="矩形 106"/>
              <p:cNvSpPr/>
              <p:nvPr>
                <p:custDataLst>
                  <p:tags r:id="rId11"/>
                </p:custDataLst>
              </p:nvPr>
            </p:nvSpPr>
            <p:spPr>
              <a:xfrm>
                <a:off x="6515" y="6147"/>
                <a:ext cx="1330" cy="49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latin typeface="微软雅黑" panose="020B0503020204020204" pitchFamily="34" charset="-122"/>
                    <a:ea typeface="微软雅黑" panose="020B0503020204020204" pitchFamily="34" charset="-122"/>
                  </a:rPr>
                  <a:t>单帧外点过滤</a:t>
                </a:r>
              </a:p>
            </p:txBody>
          </p:sp>
          <p:sp>
            <p:nvSpPr>
              <p:cNvPr id="108" name="矩形 107"/>
              <p:cNvSpPr/>
              <p:nvPr>
                <p:custDataLst>
                  <p:tags r:id="rId12"/>
                </p:custDataLst>
              </p:nvPr>
            </p:nvSpPr>
            <p:spPr>
              <a:xfrm>
                <a:off x="8099" y="6147"/>
                <a:ext cx="940" cy="49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109" name="矩形 108"/>
              <p:cNvSpPr/>
              <p:nvPr>
                <p:custDataLst>
                  <p:tags r:id="rId13"/>
                </p:custDataLst>
              </p:nvPr>
            </p:nvSpPr>
            <p:spPr>
              <a:xfrm>
                <a:off x="9229" y="6147"/>
                <a:ext cx="1672" cy="49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latin typeface="微软雅黑" panose="020B0503020204020204" pitchFamily="34" charset="-122"/>
                    <a:ea typeface="微软雅黑" panose="020B0503020204020204" pitchFamily="34" charset="-122"/>
                  </a:rPr>
                  <a:t>动态地面阈值过滤</a:t>
                </a:r>
              </a:p>
            </p:txBody>
          </p:sp>
          <p:sp>
            <p:nvSpPr>
              <p:cNvPr id="110" name="矩形 109"/>
              <p:cNvSpPr/>
              <p:nvPr>
                <p:custDataLst>
                  <p:tags r:id="rId14"/>
                </p:custDataLst>
              </p:nvPr>
            </p:nvSpPr>
            <p:spPr>
              <a:xfrm>
                <a:off x="11077" y="6147"/>
                <a:ext cx="1460" cy="49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113" name="矩形 112"/>
              <p:cNvSpPr/>
              <p:nvPr>
                <p:custDataLst>
                  <p:tags r:id="rId15"/>
                </p:custDataLst>
              </p:nvPr>
            </p:nvSpPr>
            <p:spPr>
              <a:xfrm>
                <a:off x="12745" y="6858"/>
                <a:ext cx="1539" cy="39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latin typeface="微软雅黑" panose="020B0503020204020204" pitchFamily="34" charset="-122"/>
                    <a:ea typeface="微软雅黑" panose="020B0503020204020204" pitchFamily="34" charset="-122"/>
                  </a:rPr>
                  <a:t>外点去除滤波</a:t>
                </a:r>
              </a:p>
            </p:txBody>
          </p:sp>
          <p:cxnSp>
            <p:nvCxnSpPr>
              <p:cNvPr id="114" name="直接箭头连接符 113"/>
              <p:cNvCxnSpPr>
                <a:stCxn id="106" idx="3"/>
                <a:endCxn id="107" idx="1"/>
              </p:cNvCxnSpPr>
              <p:nvPr>
                <p:custDataLst>
                  <p:tags r:id="rId16"/>
                </p:custDataLst>
              </p:nvPr>
            </p:nvCxnSpPr>
            <p:spPr>
              <a:xfrm>
                <a:off x="6325" y="6392"/>
                <a:ext cx="19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107" idx="3"/>
                <a:endCxn id="108" idx="1"/>
              </p:cNvCxnSpPr>
              <p:nvPr>
                <p:custDataLst>
                  <p:tags r:id="rId17"/>
                </p:custDataLst>
              </p:nvPr>
            </p:nvCxnSpPr>
            <p:spPr>
              <a:xfrm>
                <a:off x="7845" y="6392"/>
                <a:ext cx="2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1" idx="2"/>
                <a:endCxn id="113" idx="0"/>
              </p:cNvCxnSpPr>
              <p:nvPr>
                <p:custDataLst>
                  <p:tags r:id="rId18"/>
                </p:custDataLst>
              </p:nvPr>
            </p:nvCxnSpPr>
            <p:spPr>
              <a:xfrm>
                <a:off x="13515" y="6618"/>
                <a:ext cx="0" cy="2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13" idx="2"/>
                <a:endCxn id="112" idx="0"/>
              </p:cNvCxnSpPr>
              <p:nvPr>
                <p:custDataLst>
                  <p:tags r:id="rId19"/>
                </p:custDataLst>
              </p:nvPr>
            </p:nvCxnSpPr>
            <p:spPr>
              <a:xfrm>
                <a:off x="13515" y="7248"/>
                <a:ext cx="0" cy="2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55" idx="0"/>
                <a:endCxn id="108" idx="2"/>
              </p:cNvCxnSpPr>
              <p:nvPr>
                <p:custDataLst>
                  <p:tags r:id="rId20"/>
                </p:custDataLst>
              </p:nvPr>
            </p:nvCxnSpPr>
            <p:spPr>
              <a:xfrm flipH="1" flipV="1">
                <a:off x="8569" y="6637"/>
                <a:ext cx="759" cy="68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55" idx="0"/>
                <a:endCxn id="109" idx="2"/>
              </p:cNvCxnSpPr>
              <p:nvPr>
                <p:custDataLst>
                  <p:tags r:id="rId21"/>
                </p:custDataLst>
              </p:nvPr>
            </p:nvCxnSpPr>
            <p:spPr>
              <a:xfrm flipV="1">
                <a:off x="9328" y="6637"/>
                <a:ext cx="737" cy="68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09" idx="3"/>
                <a:endCxn id="110" idx="1"/>
              </p:cNvCxnSpPr>
              <p:nvPr>
                <p:custDataLst>
                  <p:tags r:id="rId22"/>
                </p:custDataLst>
              </p:nvPr>
            </p:nvCxnSpPr>
            <p:spPr>
              <a:xfrm>
                <a:off x="10901" y="6392"/>
                <a:ext cx="176"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0" idx="3"/>
                <a:endCxn id="56" idx="1"/>
              </p:cNvCxnSpPr>
              <p:nvPr>
                <p:custDataLst>
                  <p:tags r:id="rId23"/>
                </p:custDataLst>
              </p:nvPr>
            </p:nvCxnSpPr>
            <p:spPr>
              <a:xfrm>
                <a:off x="12537" y="6392"/>
                <a:ext cx="208"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08" idx="3"/>
                <a:endCxn id="109" idx="1"/>
              </p:cNvCxnSpPr>
              <p:nvPr>
                <p:custDataLst>
                  <p:tags r:id="rId24"/>
                </p:custDataLst>
              </p:nvPr>
            </p:nvCxnSpPr>
            <p:spPr>
              <a:xfrm>
                <a:off x="9039" y="6392"/>
                <a:ext cx="19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2" idx="3"/>
              </p:cNvCxnSpPr>
              <p:nvPr>
                <p:custDataLst>
                  <p:tags r:id="rId25"/>
                </p:custDataLst>
              </p:nvPr>
            </p:nvCxnSpPr>
            <p:spPr>
              <a:xfrm flipV="1">
                <a:off x="14356" y="7019"/>
                <a:ext cx="774" cy="73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custDataLst>
                  <p:tags r:id="rId26"/>
                </p:custDataLst>
              </p:nvPr>
            </p:nvCxnSpPr>
            <p:spPr>
              <a:xfrm>
                <a:off x="14329" y="6457"/>
                <a:ext cx="801" cy="5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矩形 55"/>
            <p:cNvSpPr/>
            <p:nvPr>
              <p:custDataLst>
                <p:tags r:id="rId1"/>
              </p:custDataLst>
            </p:nvPr>
          </p:nvSpPr>
          <p:spPr>
            <a:xfrm>
              <a:off x="7841615" y="4206875"/>
              <a:ext cx="1022985"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a:t>
              </a:r>
              <a:r>
                <a:rPr lang="zh-CN" altLang="en-US" sz="800" dirty="0" smtClean="0">
                  <a:solidFill>
                    <a:schemeClr val="tx1"/>
                  </a:solidFill>
                  <a:latin typeface="微软雅黑" panose="020B0503020204020204" pitchFamily="34" charset="-122"/>
                  <a:ea typeface="微软雅黑" panose="020B0503020204020204" pitchFamily="34" charset="-122"/>
                </a:rPr>
                <a:t>地图构建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57" name="直接箭头连接符 56"/>
            <p:cNvCxnSpPr/>
            <p:nvPr/>
          </p:nvCxnSpPr>
          <p:spPr>
            <a:xfrm flipV="1">
              <a:off x="2484755" y="4362450"/>
              <a:ext cx="480060" cy="36322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custDataLst>
                <p:tags r:id="rId2"/>
              </p:custDataLst>
            </p:nvPr>
          </p:nvSpPr>
          <p:spPr>
            <a:xfrm>
              <a:off x="7677150" y="5066030"/>
              <a:ext cx="1170305" cy="24765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latin typeface="微软雅黑" panose="020B0503020204020204" pitchFamily="34" charset="-122"/>
                  <a:ea typeface="微软雅黑" panose="020B0503020204020204" pitchFamily="34" charset="-122"/>
                </a:rPr>
                <a:t>线结构光全局地图</a:t>
              </a:r>
            </a:p>
          </p:txBody>
        </p:sp>
      </p:grpSp>
      <p:sp>
        <p:nvSpPr>
          <p:cNvPr id="9" name="文本框 8"/>
          <p:cNvSpPr txBox="1"/>
          <p:nvPr/>
        </p:nvSpPr>
        <p:spPr>
          <a:xfrm>
            <a:off x="744220" y="885190"/>
            <a:ext cx="6096000" cy="737235"/>
          </a:xfrm>
          <a:prstGeom prst="rect">
            <a:avLst/>
          </a:prstGeom>
          <a:noFill/>
        </p:spPr>
        <p:txBody>
          <a:bodyPr wrap="square" rtlCol="0" anchor="t">
            <a:spAutoFit/>
          </a:bodyPr>
          <a:lstStyle/>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做出一份可靠的线结构光障碍物地图</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解决线结构光噪声对沿边、导航、弓形等行为的影响</a:t>
            </a:r>
          </a:p>
        </p:txBody>
      </p:sp>
      <p:sp>
        <p:nvSpPr>
          <p:cNvPr id="10" name="CustomShape 3"/>
          <p:cNvSpPr/>
          <p:nvPr/>
        </p:nvSpPr>
        <p:spPr>
          <a:xfrm>
            <a:off x="200242" y="773081"/>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rPr>
              <a:t>Task</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0479"/>
    </mc:Choice>
    <mc:Fallback xmlns="">
      <p:transition spd="slow" advTm="6047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10" name="文本框 9"/>
          <p:cNvSpPr txBox="1"/>
          <p:nvPr/>
        </p:nvSpPr>
        <p:spPr>
          <a:xfrm>
            <a:off x="490344" y="967623"/>
            <a:ext cx="4064000"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rPr>
              <a:t>1.</a:t>
            </a:r>
            <a:r>
              <a:rPr lang="zh-CN" altLang="en-US" sz="1600" b="1" dirty="0" smtClean="0">
                <a:latin typeface="微软雅黑" panose="020B0503020204020204" pitchFamily="34" charset="-122"/>
                <a:ea typeface="微软雅黑" panose="020B0503020204020204" pitchFamily="34" charset="-122"/>
              </a:rPr>
              <a:t>线</a:t>
            </a:r>
            <a:r>
              <a:rPr lang="zh-CN" altLang="en-US" sz="1600" b="1" dirty="0">
                <a:latin typeface="微软雅黑" panose="020B0503020204020204" pitchFamily="34" charset="-122"/>
                <a:ea typeface="微软雅黑" panose="020B0503020204020204" pitchFamily="34" charset="-122"/>
              </a:rPr>
              <a:t>结构</a:t>
            </a:r>
            <a:r>
              <a:rPr lang="zh-CN" altLang="en-US" sz="1600" b="1" dirty="0" smtClean="0">
                <a:latin typeface="微软雅黑" panose="020B0503020204020204" pitchFamily="34" charset="-122"/>
                <a:ea typeface="微软雅黑" panose="020B0503020204020204" pitchFamily="34" charset="-122"/>
              </a:rPr>
              <a:t>光局部地图模型构建</a:t>
            </a:r>
            <a:endParaRPr lang="zh-CN" altLang="en-US"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607126" y="3093841"/>
            <a:ext cx="3133541" cy="316321"/>
          </a:xfrm>
          <a:prstGeom prst="rect">
            <a:avLst/>
          </a:prstGeom>
          <a:noFill/>
        </p:spPr>
        <p:txBody>
          <a:bodyPr wrap="square" rtlCol="0">
            <a:no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：线结构光传感器在扫地机器人上的安装方式</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518074" y="3036508"/>
            <a:ext cx="3663521" cy="400801"/>
          </a:xfrm>
          <a:prstGeom prst="rect">
            <a:avLst/>
          </a:prstGeom>
          <a:noFill/>
        </p:spPr>
        <p:txBody>
          <a:bodyPr wrap="square" rtlCol="0">
            <a:no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    图</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rPr>
              <a:t>：线结构光传感器的基础原理：无畸变投影模型</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descr="line-scan4"/>
          <p:cNvPicPr>
            <a:picLocks noChangeAspect="1"/>
          </p:cNvPicPr>
          <p:nvPr/>
        </p:nvPicPr>
        <p:blipFill>
          <a:blip r:embed="rId14"/>
          <a:stretch>
            <a:fillRect/>
          </a:stretch>
        </p:blipFill>
        <p:spPr>
          <a:xfrm>
            <a:off x="6702744" y="2416729"/>
            <a:ext cx="4577942" cy="695486"/>
          </a:xfrm>
          <a:prstGeom prst="rect">
            <a:avLst/>
          </a:prstGeom>
        </p:spPr>
      </p:pic>
      <p:pic>
        <p:nvPicPr>
          <p:cNvPr id="15" name="图片 14" descr="line-scan3"/>
          <p:cNvPicPr>
            <a:picLocks noChangeAspect="1"/>
          </p:cNvPicPr>
          <p:nvPr/>
        </p:nvPicPr>
        <p:blipFill>
          <a:blip r:embed="rId15"/>
          <a:stretch>
            <a:fillRect/>
          </a:stretch>
        </p:blipFill>
        <p:spPr>
          <a:xfrm>
            <a:off x="7607126" y="1189706"/>
            <a:ext cx="2883509" cy="1212610"/>
          </a:xfrm>
          <a:prstGeom prst="rect">
            <a:avLst/>
          </a:prstGeom>
        </p:spPr>
      </p:pic>
      <p:sp>
        <p:nvSpPr>
          <p:cNvPr id="17" name="文本框 16"/>
          <p:cNvSpPr txBox="1"/>
          <p:nvPr/>
        </p:nvSpPr>
        <p:spPr>
          <a:xfrm>
            <a:off x="699254" y="3384851"/>
            <a:ext cx="7190092" cy="1061829"/>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由</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传感器</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原理得出</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激光雷达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2D</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光线投射算法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构建</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2D</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占据地图（</a:t>
            </a:r>
            <a:r>
              <a:rPr lang="en-US" altLang="zh-CN" sz="1400" dirty="0">
                <a:latin typeface="微软雅黑" panose="020B0503020204020204" pitchFamily="34" charset="-122"/>
                <a:ea typeface="微软雅黑" panose="020B0503020204020204" pitchFamily="34" charset="-122"/>
                <a:sym typeface="+mn-ea"/>
              </a:rPr>
              <a:t> </a:t>
            </a:r>
            <a:r>
              <a:rPr lang="en-US" altLang="zh-CN" sz="1400" dirty="0" smtClean="0">
                <a:latin typeface="微软雅黑" panose="020B0503020204020204" pitchFamily="34" charset="-122"/>
                <a:ea typeface="微软雅黑" panose="020B0503020204020204" pitchFamily="34" charset="-122"/>
                <a:sym typeface="+mn-ea"/>
              </a:rPr>
              <a:t>Occupancy Grid Map</a:t>
            </a:r>
            <a:r>
              <a:rPr lang="zh-CN" altLang="en-US" sz="1400" dirty="0" smtClean="0">
                <a:latin typeface="微软雅黑" panose="020B0503020204020204" pitchFamily="34" charset="-122"/>
                <a:ea typeface="微软雅黑" panose="020B0503020204020204" pitchFamily="34" charset="-122"/>
                <a:sym typeface="+mn-ea"/>
              </a:rPr>
              <a:t>，</a:t>
            </a:r>
            <a:r>
              <a:rPr lang="en-US" altLang="zh-CN" sz="1400" dirty="0" smtClean="0">
                <a:latin typeface="微软雅黑" panose="020B0503020204020204" pitchFamily="34" charset="-122"/>
                <a:ea typeface="微软雅黑" panose="020B0503020204020204" pitchFamily="34" charset="-122"/>
                <a:sym typeface="+mn-ea"/>
              </a:rPr>
              <a:t> </a:t>
            </a:r>
            <a:r>
              <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rPr>
              <a:t>OGM</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线</a:t>
            </a:r>
            <a:r>
              <a:rPr lang="zh-CN" altLang="en-US"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结构</a:t>
            </a: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光 </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3D</a:t>
            </a:r>
            <a:r>
              <a:rPr lang="zh-CN" altLang="en-US" sz="1400"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光线投射算法构建</a:t>
            </a:r>
            <a:r>
              <a:rPr lang="en-US" altLang="zh-CN"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3D</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占据地图（</a:t>
            </a:r>
            <a:r>
              <a:rPr lang="en-US" altLang="zh-CN" sz="1400" dirty="0">
                <a:solidFill>
                  <a:srgbClr val="7F13DC"/>
                </a:solidFill>
                <a:latin typeface="微软雅黑" panose="020B0503020204020204" pitchFamily="34" charset="-122"/>
                <a:ea typeface="微软雅黑" panose="020B0503020204020204" pitchFamily="34" charset="-122"/>
                <a:sym typeface="+mn-ea"/>
              </a:rPr>
              <a:t> </a:t>
            </a:r>
            <a:r>
              <a:rPr lang="en-US" altLang="zh-CN" sz="1400" dirty="0" smtClean="0">
                <a:solidFill>
                  <a:srgbClr val="7F13DC"/>
                </a:solidFill>
                <a:latin typeface="微软雅黑" panose="020B0503020204020204" pitchFamily="34" charset="-122"/>
                <a:ea typeface="微软雅黑" panose="020B0503020204020204" pitchFamily="34" charset="-122"/>
                <a:sym typeface="+mn-ea"/>
              </a:rPr>
              <a:t>Occupancy Voxel Map</a:t>
            </a:r>
            <a:r>
              <a:rPr lang="zh-CN" altLang="en-US" sz="1400" dirty="0" smtClean="0">
                <a:solidFill>
                  <a:srgbClr val="7F13DC"/>
                </a:solidFill>
                <a:latin typeface="微软雅黑" panose="020B0503020204020204" pitchFamily="34" charset="-122"/>
                <a:ea typeface="微软雅黑" panose="020B0503020204020204" pitchFamily="34" charset="-122"/>
                <a:sym typeface="+mn-ea"/>
              </a:rPr>
              <a:t>，</a:t>
            </a:r>
            <a:r>
              <a:rPr lang="en-US" altLang="zh-CN"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OVM</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843970" y="1481154"/>
            <a:ext cx="4963470" cy="1625759"/>
            <a:chOff x="422446" y="1491073"/>
            <a:chExt cx="6011425" cy="2211291"/>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22446" y="1491073"/>
              <a:ext cx="3073783" cy="2166522"/>
            </a:xfrm>
            <a:prstGeom prst="rect">
              <a:avLst/>
            </a:prstGeom>
          </p:spPr>
        </p:pic>
        <p:pic>
          <p:nvPicPr>
            <p:cNvPr id="8" name="图片 7"/>
            <p:cNvPicPr>
              <a:picLocks noChangeAspect="1"/>
            </p:cNvPicPr>
            <p:nvPr/>
          </p:nvPicPr>
          <p:blipFill rotWithShape="1">
            <a:blip r:embed="rId17"/>
            <a:srcRect r="18439"/>
            <a:stretch/>
          </p:blipFill>
          <p:spPr>
            <a:xfrm>
              <a:off x="3631113" y="1528294"/>
              <a:ext cx="2802758" cy="2174070"/>
            </a:xfrm>
            <a:prstGeom prst="rect">
              <a:avLst/>
            </a:prstGeom>
          </p:spPr>
        </p:pic>
      </p:grpSp>
      <p:sp>
        <p:nvSpPr>
          <p:cNvPr id="16" name="文本框 15"/>
          <p:cNvSpPr txBox="1"/>
          <p:nvPr>
            <p:custDataLst>
              <p:tags r:id="rId1"/>
            </p:custDataLst>
          </p:nvPr>
        </p:nvSpPr>
        <p:spPr>
          <a:xfrm>
            <a:off x="2209020" y="6535024"/>
            <a:ext cx="7822311" cy="200055"/>
          </a:xfrm>
          <a:prstGeom prst="rect">
            <a:avLst/>
          </a:prstGeom>
          <a:noFill/>
        </p:spPr>
        <p:txBody>
          <a:bodyPr wrap="square" rtlCol="0" anchor="t">
            <a:spAutoFit/>
          </a:bodyPr>
          <a:lstStyle/>
          <a:p>
            <a:r>
              <a:rPr lang="zh-CN" altLang="en-US"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参考文献：</a:t>
            </a:r>
            <a:r>
              <a:rPr lang="en-US" altLang="zh-CN"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en-US" altLang="zh-CN" sz="7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OpenCV</a:t>
            </a:r>
            <a:r>
              <a:rPr lang="en-US" altLang="zh-CN"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700" b="1" dirty="0"/>
              <a:t>Camera Calibration and 3D Reconstruction https://docs.opencv.org/4.x/d9/d0c/group__calib3d.html</a:t>
            </a:r>
            <a:r>
              <a:rPr lang="en-US" altLang="zh-CN"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18" name="CustomShape 3"/>
          <p:cNvSpPr/>
          <p:nvPr/>
        </p:nvSpPr>
        <p:spPr>
          <a:xfrm>
            <a:off x="156014" y="419618"/>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Action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935907" y="232878"/>
            <a:ext cx="3991863" cy="883188"/>
            <a:chOff x="4935907" y="232878"/>
            <a:chExt cx="3991863" cy="883188"/>
          </a:xfrm>
        </p:grpSpPr>
        <p:sp>
          <p:nvSpPr>
            <p:cNvPr id="45" name="矩形 44"/>
            <p:cNvSpPr/>
            <p:nvPr>
              <p:custDataLst>
                <p:tags r:id="rId2"/>
              </p:custDataLst>
            </p:nvPr>
          </p:nvSpPr>
          <p:spPr>
            <a:xfrm>
              <a:off x="5202621" y="804916"/>
              <a:ext cx="103759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48" name="矩形 47"/>
            <p:cNvSpPr/>
            <p:nvPr>
              <p:custDataLst>
                <p:tags r:id="rId3"/>
              </p:custDataLst>
            </p:nvPr>
          </p:nvSpPr>
          <p:spPr>
            <a:xfrm>
              <a:off x="4935907" y="234265"/>
              <a:ext cx="59690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49" name="矩形 48"/>
            <p:cNvSpPr/>
            <p:nvPr>
              <p:custDataLst>
                <p:tags r:id="rId4"/>
              </p:custDataLst>
            </p:nvPr>
          </p:nvSpPr>
          <p:spPr>
            <a:xfrm>
              <a:off x="5653457" y="234265"/>
              <a:ext cx="106172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动态地面阈值过滤</a:t>
              </a:r>
            </a:p>
          </p:txBody>
        </p:sp>
        <p:sp>
          <p:nvSpPr>
            <p:cNvPr id="50" name="矩形 49"/>
            <p:cNvSpPr/>
            <p:nvPr>
              <p:custDataLst>
                <p:tags r:id="rId5"/>
              </p:custDataLst>
            </p:nvPr>
          </p:nvSpPr>
          <p:spPr>
            <a:xfrm>
              <a:off x="6826937" y="234265"/>
              <a:ext cx="92710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57" name="直接箭头连接符 56"/>
            <p:cNvCxnSpPr>
              <a:stCxn id="45" idx="0"/>
              <a:endCxn id="48" idx="2"/>
            </p:cNvCxnSpPr>
            <p:nvPr>
              <p:custDataLst>
                <p:tags r:id="rId6"/>
              </p:custDataLst>
            </p:nvPr>
          </p:nvCxnSpPr>
          <p:spPr>
            <a:xfrm flipH="1" flipV="1">
              <a:off x="5234357" y="545415"/>
              <a:ext cx="487059"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5" idx="0"/>
              <a:endCxn id="49" idx="2"/>
            </p:cNvCxnSpPr>
            <p:nvPr>
              <p:custDataLst>
                <p:tags r:id="rId7"/>
              </p:custDataLst>
            </p:nvPr>
          </p:nvCxnSpPr>
          <p:spPr>
            <a:xfrm flipV="1">
              <a:off x="5721416" y="545415"/>
              <a:ext cx="462901"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9" idx="3"/>
              <a:endCxn id="50" idx="1"/>
            </p:cNvCxnSpPr>
            <p:nvPr>
              <p:custDataLst>
                <p:tags r:id="rId8"/>
              </p:custDataLst>
            </p:nvPr>
          </p:nvCxnSpPr>
          <p:spPr>
            <a:xfrm>
              <a:off x="6715177" y="389840"/>
              <a:ext cx="11176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0" idx="3"/>
              <a:endCxn id="31" idx="1"/>
            </p:cNvCxnSpPr>
            <p:nvPr>
              <p:custDataLst>
                <p:tags r:id="rId9"/>
              </p:custDataLst>
            </p:nvPr>
          </p:nvCxnSpPr>
          <p:spPr>
            <a:xfrm flipV="1">
              <a:off x="7754037" y="388453"/>
              <a:ext cx="150748" cy="13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8" idx="3"/>
              <a:endCxn id="49" idx="1"/>
            </p:cNvCxnSpPr>
            <p:nvPr>
              <p:custDataLst>
                <p:tags r:id="rId10"/>
              </p:custDataLst>
            </p:nvPr>
          </p:nvCxnSpPr>
          <p:spPr>
            <a:xfrm>
              <a:off x="5532807" y="389840"/>
              <a:ext cx="12065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custDataLst>
                <p:tags r:id="rId11"/>
              </p:custDataLst>
            </p:nvPr>
          </p:nvSpPr>
          <p:spPr>
            <a:xfrm>
              <a:off x="7904785" y="232878"/>
              <a:ext cx="1022985"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a:t>
              </a:r>
              <a:r>
                <a:rPr lang="zh-CN" altLang="en-US" sz="800" dirty="0" smtClean="0">
                  <a:solidFill>
                    <a:schemeClr val="tx1"/>
                  </a:solidFill>
                  <a:latin typeface="微软雅黑" panose="020B0503020204020204" pitchFamily="34" charset="-122"/>
                  <a:ea typeface="微软雅黑" panose="020B0503020204020204" pitchFamily="34" charset="-122"/>
                </a:rPr>
                <a:t>地图构建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19064" y="4310743"/>
            <a:ext cx="2566747" cy="2019720"/>
            <a:chOff x="5022" y="4993"/>
            <a:chExt cx="3796" cy="3449"/>
          </a:xfrm>
        </p:grpSpPr>
        <p:sp>
          <p:nvSpPr>
            <p:cNvPr id="30" name="矩形 29"/>
            <p:cNvSpPr/>
            <p:nvPr/>
          </p:nvSpPr>
          <p:spPr>
            <a:xfrm>
              <a:off x="5212" y="8087"/>
              <a:ext cx="3606" cy="355"/>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smtClean="0">
                  <a:latin typeface="微软雅黑" panose="020B0503020204020204" pitchFamily="34" charset="-122"/>
                  <a:ea typeface="微软雅黑" panose="020B0503020204020204" pitchFamily="34" charset="-122"/>
                  <a:sym typeface="+mn-ea"/>
                </a:rPr>
                <a:t>Occupancy Grid Map</a:t>
              </a:r>
              <a:r>
                <a:rPr lang="zh-CN" altLang="en-US" sz="1000" dirty="0">
                  <a:latin typeface="微软雅黑" panose="020B0503020204020204" pitchFamily="34" charset="-122"/>
                  <a:ea typeface="微软雅黑" panose="020B0503020204020204" pitchFamily="34" charset="-122"/>
                  <a:sym typeface="+mn-ea"/>
                </a:rPr>
                <a:t>（</a:t>
              </a:r>
              <a:r>
                <a:rPr lang="en-US" altLang="zh-CN" sz="1000" dirty="0" smtClean="0">
                  <a:latin typeface="微软雅黑" panose="020B0503020204020204" pitchFamily="34" charset="-122"/>
                  <a:ea typeface="微软雅黑" panose="020B0503020204020204" pitchFamily="34" charset="-122"/>
                  <a:sym typeface="+mn-ea"/>
                </a:rPr>
                <a:t>OGM</a:t>
              </a:r>
              <a:r>
                <a:rPr lang="zh-CN" altLang="en-US" sz="1000" dirty="0">
                  <a:latin typeface="微软雅黑" panose="020B0503020204020204" pitchFamily="34" charset="-122"/>
                  <a:ea typeface="微软雅黑" panose="020B0503020204020204" pitchFamily="34" charset="-122"/>
                  <a:sym typeface="+mn-ea"/>
                </a:rPr>
                <a:t>）</a:t>
              </a:r>
              <a:endPar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2" name="图片 31" descr="OGM原理.drawio"/>
            <p:cNvPicPr>
              <a:picLocks noChangeAspect="1"/>
            </p:cNvPicPr>
            <p:nvPr/>
          </p:nvPicPr>
          <p:blipFill>
            <a:blip r:embed="rId18"/>
            <a:stretch>
              <a:fillRect/>
            </a:stretch>
          </p:blipFill>
          <p:spPr>
            <a:xfrm>
              <a:off x="5022" y="4993"/>
              <a:ext cx="3006" cy="3129"/>
            </a:xfrm>
            <a:prstGeom prst="rect">
              <a:avLst/>
            </a:prstGeom>
          </p:spPr>
        </p:pic>
      </p:grpSp>
      <p:pic>
        <p:nvPicPr>
          <p:cNvPr id="33" name="图片 32"/>
          <p:cNvPicPr>
            <a:picLocks noChangeAspect="1"/>
          </p:cNvPicPr>
          <p:nvPr/>
        </p:nvPicPr>
        <p:blipFill rotWithShape="1">
          <a:blip r:embed="rId19">
            <a:extLst>
              <a:ext uri="{28A0092B-C50C-407E-A947-70E740481C1C}">
                <a14:useLocalDpi xmlns:a14="http://schemas.microsoft.com/office/drawing/2010/main" val="0"/>
              </a:ext>
            </a:extLst>
          </a:blip>
          <a:srcRect b="28461"/>
          <a:stretch/>
        </p:blipFill>
        <p:spPr>
          <a:xfrm>
            <a:off x="3185715" y="4419812"/>
            <a:ext cx="5243449" cy="1798776"/>
          </a:xfrm>
          <a:prstGeom prst="rect">
            <a:avLst/>
          </a:prstGeom>
        </p:spPr>
      </p:pic>
      <p:sp>
        <p:nvSpPr>
          <p:cNvPr id="34" name="矩形 33"/>
          <p:cNvSpPr/>
          <p:nvPr/>
        </p:nvSpPr>
        <p:spPr>
          <a:xfrm>
            <a:off x="4509273" y="6279133"/>
            <a:ext cx="2602603"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smtClean="0">
                <a:latin typeface="微软雅黑" panose="020B0503020204020204" pitchFamily="34" charset="-122"/>
                <a:ea typeface="微软雅黑" panose="020B0503020204020204" pitchFamily="34" charset="-122"/>
                <a:sym typeface="+mn-ea"/>
              </a:rPr>
              <a:t>Occupancy Voxel Map</a:t>
            </a:r>
            <a:r>
              <a:rPr lang="zh-CN" altLang="en-US" sz="1000" dirty="0">
                <a:latin typeface="微软雅黑" panose="020B0503020204020204" pitchFamily="34" charset="-122"/>
                <a:ea typeface="微软雅黑" panose="020B0503020204020204" pitchFamily="34" charset="-122"/>
                <a:sym typeface="+mn-ea"/>
              </a:rPr>
              <a:t>（</a:t>
            </a:r>
            <a:r>
              <a:rPr lang="en-US" altLang="zh-CN" sz="1000" dirty="0" smtClean="0">
                <a:latin typeface="微软雅黑" panose="020B0503020204020204" pitchFamily="34" charset="-122"/>
                <a:ea typeface="微软雅黑" panose="020B0503020204020204" pitchFamily="34" charset="-122"/>
                <a:sym typeface="+mn-ea"/>
              </a:rPr>
              <a:t>OVM</a:t>
            </a:r>
            <a:r>
              <a:rPr lang="zh-CN" altLang="en-US" sz="1000" dirty="0" smtClean="0">
                <a:latin typeface="微软雅黑" panose="020B0503020204020204" pitchFamily="34" charset="-122"/>
                <a:ea typeface="微软雅黑" panose="020B0503020204020204" pitchFamily="34" charset="-122"/>
                <a:sym typeface="+mn-ea"/>
              </a:rPr>
              <a:t>）</a:t>
            </a:r>
            <a:endPar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8765527" y="4999968"/>
            <a:ext cx="2646873" cy="1169551"/>
          </a:xfrm>
          <a:prstGeom prst="rect">
            <a:avLst/>
          </a:prstGeom>
          <a:noFill/>
        </p:spPr>
        <p:txBody>
          <a:bodyPr wrap="square" rtlCol="0">
            <a:spAutoFit/>
          </a:bodyPr>
          <a:lstStyle/>
          <a:p>
            <a:pPr marL="171450" lvl="1" indent="-171450">
              <a:lnSpc>
                <a:spcPct val="100000"/>
              </a:lnSpc>
              <a:buFont typeface="Arial" panose="020B0604020202020204" pitchFamily="34" charset="0"/>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水平范围：</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1m</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大小</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71450" lvl="1" indent="-171450">
              <a:lnSpc>
                <a:spcPct val="100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高度</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范围：</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-5cm-12cm</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lvl="1" indent="-171450">
              <a:lnSpc>
                <a:spcPct val="100000"/>
              </a:lnSpc>
              <a:buFont typeface="Arial" panose="020B0604020202020204" pitchFamily="34" charset="0"/>
              <a:buChar char="•"/>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1cm</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分辨率的体</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素</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71450" lvl="1" indent="-171450">
              <a:lnSpc>
                <a:spcPct val="100000"/>
              </a:lnSpc>
              <a:buFont typeface="Arial" panose="020B0604020202020204" pitchFamily="34" charset="0"/>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每个体素内保存</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障碍物</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概率</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lvl="1" indent="-171450">
              <a:lnSpc>
                <a:spcPct val="100000"/>
              </a:lnSpc>
              <a:buFont typeface="Arial" panose="020B0604020202020204" pitchFamily="34" charset="0"/>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用传感器观测更新概率</a:t>
            </a:r>
          </a:p>
        </p:txBody>
      </p:sp>
      <p:sp>
        <p:nvSpPr>
          <p:cNvPr id="36" name="线形标注 1 35"/>
          <p:cNvSpPr/>
          <p:nvPr/>
        </p:nvSpPr>
        <p:spPr>
          <a:xfrm>
            <a:off x="8765527" y="3773584"/>
            <a:ext cx="2515160" cy="646228"/>
          </a:xfrm>
          <a:prstGeom prst="borderCallout1">
            <a:avLst>
              <a:gd name="adj1" fmla="val 98991"/>
              <a:gd name="adj2" fmla="val 146"/>
              <a:gd name="adj3" fmla="val 186723"/>
              <a:gd name="adj4" fmla="val 16153"/>
            </a:avLst>
          </a:prstGeom>
          <a:noFill/>
          <a:ln w="190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150000"/>
              </a:lnSpc>
            </a:pPr>
            <a:r>
              <a:rPr lang="en-US" altLang="zh-CN" sz="1400" dirty="0">
                <a:solidFill>
                  <a:schemeClr val="tx1"/>
                </a:solidFill>
                <a:latin typeface="微软雅黑" panose="020B0503020204020204" pitchFamily="34" charset="-122"/>
                <a:ea typeface="微软雅黑" panose="020B0503020204020204" pitchFamily="34" charset="-122"/>
              </a:rPr>
              <a:t>AX4</a:t>
            </a:r>
            <a:r>
              <a:rPr lang="zh-CN" altLang="en-US" sz="1400" dirty="0">
                <a:solidFill>
                  <a:schemeClr val="tx1"/>
                </a:solidFill>
                <a:latin typeface="微软雅黑" panose="020B0503020204020204" pitchFamily="34" charset="-122"/>
                <a:ea typeface="微软雅黑" panose="020B0503020204020204" pitchFamily="34" charset="-122"/>
              </a:rPr>
              <a:t>实现</a:t>
            </a:r>
            <a:r>
              <a:rPr lang="zh-CN" altLang="en-US" sz="1400" dirty="0" smtClean="0">
                <a:solidFill>
                  <a:schemeClr val="tx1"/>
                </a:solidFill>
                <a:latin typeface="微软雅黑" panose="020B0503020204020204" pitchFamily="34" charset="-122"/>
                <a:ea typeface="微软雅黑" panose="020B0503020204020204" pitchFamily="34" charset="-122"/>
              </a:rPr>
              <a:t>的局部</a:t>
            </a:r>
            <a:r>
              <a:rPr lang="zh-CN" altLang="en-US" sz="1400" b="1" spc="-1" dirty="0" smtClean="0">
                <a:solidFill>
                  <a:schemeClr val="tx1"/>
                </a:solidFill>
                <a:latin typeface="微软雅黑" panose="020B0503020204020204" pitchFamily="34" charset="-122"/>
                <a:ea typeface="微软雅黑" panose="020B0503020204020204" pitchFamily="34" charset="-122"/>
              </a:rPr>
              <a:t>地图模型</a:t>
            </a:r>
            <a:r>
              <a:rPr lang="zh-CN" altLang="en-US" sz="1400" spc="-1" dirty="0" smtClean="0">
                <a:solidFill>
                  <a:schemeClr val="tx1"/>
                </a:solidFill>
                <a:latin typeface="微软雅黑" panose="020B0503020204020204" pitchFamily="34" charset="-122"/>
                <a:ea typeface="微软雅黑" panose="020B0503020204020204" pitchFamily="34" charset="-122"/>
              </a:rPr>
              <a:t>：</a:t>
            </a:r>
            <a:endParaRPr lang="en-US" altLang="zh-CN" sz="1400" spc="-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6029"/>
    </mc:Choice>
    <mc:Fallback xmlns="">
      <p:transition spd="slow" advTm="3602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13" name="文本框 12"/>
          <p:cNvSpPr txBox="1"/>
          <p:nvPr>
            <p:custDataLst>
              <p:tags r:id="rId1"/>
            </p:custDataLst>
          </p:nvPr>
        </p:nvSpPr>
        <p:spPr>
          <a:xfrm>
            <a:off x="2207538" y="6442502"/>
            <a:ext cx="7822311" cy="415498"/>
          </a:xfrm>
          <a:prstGeom prst="rect">
            <a:avLst/>
          </a:prstGeom>
          <a:noFill/>
        </p:spPr>
        <p:txBody>
          <a:bodyPr wrap="square" rtlCol="0" anchor="t">
            <a:spAutoFit/>
          </a:bodyPr>
          <a:lstStyle/>
          <a:p>
            <a:r>
              <a:rPr lang="zh-CN" altLang="en-US"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参考文献：</a:t>
            </a:r>
            <a:r>
              <a:rPr lang="en-US" altLang="zh-CN"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en-US" altLang="zh-CN" sz="700" b="1"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Probabilistic Robotics</a:t>
            </a:r>
          </a:p>
          <a:p>
            <a:pPr lvl="1"/>
            <a:r>
              <a:rPr lang="en-US" altLang="zh-CN" sz="700" dirty="0" smtClean="0">
                <a:latin typeface="微软雅黑" panose="020B0503020204020204" pitchFamily="34" charset="-122"/>
                <a:ea typeface="微软雅黑" panose="020B0503020204020204" pitchFamily="34" charset="-122"/>
              </a:rPr>
              <a:t>2. K.M</a:t>
            </a:r>
            <a:r>
              <a:rPr lang="en-US" altLang="zh-CN" sz="700" dirty="0">
                <a:latin typeface="微软雅黑" panose="020B0503020204020204" pitchFamily="34" charset="-122"/>
                <a:ea typeface="微软雅黑" panose="020B0503020204020204" pitchFamily="34" charset="-122"/>
              </a:rPr>
              <a:t>. </a:t>
            </a:r>
            <a:r>
              <a:rPr lang="en-US" altLang="zh-CN" sz="700" dirty="0" err="1">
                <a:latin typeface="微软雅黑" panose="020B0503020204020204" pitchFamily="34" charset="-122"/>
                <a:ea typeface="微软雅黑" panose="020B0503020204020204" pitchFamily="34" charset="-122"/>
              </a:rPr>
              <a:t>Wurm</a:t>
            </a:r>
            <a:r>
              <a:rPr lang="en-US" altLang="zh-CN" sz="700" dirty="0">
                <a:latin typeface="微软雅黑" panose="020B0503020204020204" pitchFamily="34" charset="-122"/>
                <a:ea typeface="微软雅黑" panose="020B0503020204020204" pitchFamily="34" charset="-122"/>
              </a:rPr>
              <a:t>, A. </a:t>
            </a:r>
            <a:r>
              <a:rPr lang="en-US" altLang="zh-CN" sz="700" dirty="0" err="1">
                <a:latin typeface="微软雅黑" panose="020B0503020204020204" pitchFamily="34" charset="-122"/>
                <a:ea typeface="微软雅黑" panose="020B0503020204020204" pitchFamily="34" charset="-122"/>
              </a:rPr>
              <a:t>Hornung</a:t>
            </a:r>
            <a:r>
              <a:rPr lang="en-US" altLang="zh-CN" sz="700" dirty="0">
                <a:latin typeface="微软雅黑" panose="020B0503020204020204" pitchFamily="34" charset="-122"/>
                <a:ea typeface="微软雅黑" panose="020B0503020204020204" pitchFamily="34" charset="-122"/>
              </a:rPr>
              <a:t>, M. </a:t>
            </a:r>
            <a:r>
              <a:rPr lang="en-US" altLang="zh-CN" sz="700" dirty="0" err="1">
                <a:latin typeface="微软雅黑" panose="020B0503020204020204" pitchFamily="34" charset="-122"/>
                <a:ea typeface="微软雅黑" panose="020B0503020204020204" pitchFamily="34" charset="-122"/>
              </a:rPr>
              <a:t>Bennewitz</a:t>
            </a:r>
            <a:r>
              <a:rPr lang="en-US" altLang="zh-CN" sz="700" dirty="0">
                <a:latin typeface="微软雅黑" panose="020B0503020204020204" pitchFamily="34" charset="-122"/>
                <a:ea typeface="微软雅黑" panose="020B0503020204020204" pitchFamily="34" charset="-122"/>
              </a:rPr>
              <a:t>, C. </a:t>
            </a:r>
            <a:r>
              <a:rPr lang="en-US" altLang="zh-CN" sz="700" dirty="0" err="1">
                <a:latin typeface="微软雅黑" panose="020B0503020204020204" pitchFamily="34" charset="-122"/>
                <a:ea typeface="微软雅黑" panose="020B0503020204020204" pitchFamily="34" charset="-122"/>
              </a:rPr>
              <a:t>Stachniss</a:t>
            </a:r>
            <a:r>
              <a:rPr lang="en-US" altLang="zh-CN" sz="700" dirty="0">
                <a:latin typeface="微软雅黑" panose="020B0503020204020204" pitchFamily="34" charset="-122"/>
                <a:ea typeface="微软雅黑" panose="020B0503020204020204" pitchFamily="34" charset="-122"/>
              </a:rPr>
              <a:t>, and W. </a:t>
            </a:r>
            <a:r>
              <a:rPr lang="en-US" altLang="zh-CN" sz="700" dirty="0" err="1">
                <a:latin typeface="微软雅黑" panose="020B0503020204020204" pitchFamily="34" charset="-122"/>
                <a:ea typeface="微软雅黑" panose="020B0503020204020204" pitchFamily="34" charset="-122"/>
              </a:rPr>
              <a:t>Burgard</a:t>
            </a:r>
            <a:r>
              <a:rPr lang="en-US" altLang="zh-CN" sz="700" dirty="0">
                <a:latin typeface="微软雅黑" panose="020B0503020204020204" pitchFamily="34" charset="-122"/>
                <a:ea typeface="微软雅黑" panose="020B0503020204020204" pitchFamily="34" charset="-122"/>
              </a:rPr>
              <a:t>. </a:t>
            </a:r>
            <a:r>
              <a:rPr lang="en-US" altLang="zh-CN" sz="700" b="1" dirty="0" err="1">
                <a:latin typeface="微软雅黑" panose="020B0503020204020204" pitchFamily="34" charset="-122"/>
                <a:ea typeface="微软雅黑" panose="020B0503020204020204" pitchFamily="34" charset="-122"/>
              </a:rPr>
              <a:t>Octomap</a:t>
            </a:r>
            <a:r>
              <a:rPr lang="en-US" altLang="zh-CN" sz="700" dirty="0">
                <a:latin typeface="微软雅黑" panose="020B0503020204020204" pitchFamily="34" charset="-122"/>
                <a:ea typeface="微软雅黑" panose="020B0503020204020204" pitchFamily="34" charset="-122"/>
              </a:rPr>
              <a:t>: A probabilistic, flexible, and compact 3d map representation for robotic systems. In ICRA 2010 Workshop on Best Practice in 3D Perception and Modeling for Mobile Manipulation, Anchorage, USA, 2010. </a:t>
            </a:r>
            <a:endParaRPr lang="en-US" altLang="zh-CN" sz="7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5" name="组合 14"/>
          <p:cNvGrpSpPr/>
          <p:nvPr/>
        </p:nvGrpSpPr>
        <p:grpSpPr>
          <a:xfrm>
            <a:off x="854109" y="4025531"/>
            <a:ext cx="6702556" cy="1961293"/>
            <a:chOff x="3659947" y="3393669"/>
            <a:chExt cx="7066365" cy="2063880"/>
          </a:xfrm>
        </p:grpSpPr>
        <p:pic>
          <p:nvPicPr>
            <p:cNvPr id="29" name="图片 28" descr="20180324001056746"/>
            <p:cNvPicPr>
              <a:picLocks noChangeAspect="1"/>
            </p:cNvPicPr>
            <p:nvPr/>
          </p:nvPicPr>
          <p:blipFill rotWithShape="1">
            <a:blip r:embed="rId15"/>
            <a:srcRect l="7162"/>
            <a:stretch>
              <a:fillRect/>
            </a:stretch>
          </p:blipFill>
          <p:spPr>
            <a:xfrm>
              <a:off x="7780483" y="3393669"/>
              <a:ext cx="2945829" cy="1709360"/>
            </a:xfrm>
            <a:prstGeom prst="rect">
              <a:avLst/>
            </a:prstGeom>
          </p:spPr>
        </p:pic>
        <p:pic>
          <p:nvPicPr>
            <p:cNvPr id="17" name="图片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59947" y="3399862"/>
              <a:ext cx="3741360" cy="1705214"/>
            </a:xfrm>
            <a:prstGeom prst="rect">
              <a:avLst/>
            </a:prstGeom>
          </p:spPr>
        </p:pic>
        <p:sp>
          <p:nvSpPr>
            <p:cNvPr id="18" name="矩形 17"/>
            <p:cNvSpPr/>
            <p:nvPr/>
          </p:nvSpPr>
          <p:spPr>
            <a:xfrm>
              <a:off x="6561935" y="5213221"/>
              <a:ext cx="1957388" cy="244328"/>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概率更新算法</a:t>
              </a:r>
            </a:p>
          </p:txBody>
        </p:sp>
      </p:grpSp>
      <p:grpSp>
        <p:nvGrpSpPr>
          <p:cNvPr id="9" name="组合 8"/>
          <p:cNvGrpSpPr/>
          <p:nvPr/>
        </p:nvGrpSpPr>
        <p:grpSpPr>
          <a:xfrm>
            <a:off x="8352712" y="1334659"/>
            <a:ext cx="3714193" cy="4765086"/>
            <a:chOff x="8684895" y="1512405"/>
            <a:chExt cx="3507105" cy="4709930"/>
          </a:xfrm>
        </p:grpSpPr>
        <p:pic>
          <p:nvPicPr>
            <p:cNvPr id="25" name="图片 24" descr="prob_model"/>
            <p:cNvPicPr>
              <a:picLocks noChangeAspect="1"/>
            </p:cNvPicPr>
            <p:nvPr/>
          </p:nvPicPr>
          <p:blipFill>
            <a:blip r:embed="rId17"/>
            <a:stretch>
              <a:fillRect/>
            </a:stretch>
          </p:blipFill>
          <p:spPr>
            <a:xfrm>
              <a:off x="8684895" y="1512405"/>
              <a:ext cx="3507105" cy="4592320"/>
            </a:xfrm>
            <a:prstGeom prst="rect">
              <a:avLst/>
            </a:prstGeom>
          </p:spPr>
        </p:pic>
        <p:sp>
          <p:nvSpPr>
            <p:cNvPr id="21" name="矩形 20"/>
            <p:cNvSpPr/>
            <p:nvPr/>
          </p:nvSpPr>
          <p:spPr>
            <a:xfrm>
              <a:off x="9542769" y="5965889"/>
              <a:ext cx="2414775" cy="256446"/>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logodds</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概率更新示意</a:t>
              </a:r>
            </a:p>
          </p:txBody>
        </p:sp>
      </p:grpSp>
      <p:sp>
        <p:nvSpPr>
          <p:cNvPr id="38" name="CustomShape 3"/>
          <p:cNvSpPr/>
          <p:nvPr/>
        </p:nvSpPr>
        <p:spPr>
          <a:xfrm>
            <a:off x="156014" y="419618"/>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Action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935907" y="232878"/>
            <a:ext cx="3991863" cy="883188"/>
            <a:chOff x="4935907" y="232878"/>
            <a:chExt cx="3991863" cy="883188"/>
          </a:xfrm>
        </p:grpSpPr>
        <p:sp>
          <p:nvSpPr>
            <p:cNvPr id="34" name="矩形 33"/>
            <p:cNvSpPr/>
            <p:nvPr>
              <p:custDataLst>
                <p:tags r:id="rId3"/>
              </p:custDataLst>
            </p:nvPr>
          </p:nvSpPr>
          <p:spPr>
            <a:xfrm>
              <a:off x="5202621" y="804916"/>
              <a:ext cx="103759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35" name="矩形 34"/>
            <p:cNvSpPr/>
            <p:nvPr>
              <p:custDataLst>
                <p:tags r:id="rId4"/>
              </p:custDataLst>
            </p:nvPr>
          </p:nvSpPr>
          <p:spPr>
            <a:xfrm>
              <a:off x="4935907" y="234265"/>
              <a:ext cx="59690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36" name="矩形 35"/>
            <p:cNvSpPr/>
            <p:nvPr>
              <p:custDataLst>
                <p:tags r:id="rId5"/>
              </p:custDataLst>
            </p:nvPr>
          </p:nvSpPr>
          <p:spPr>
            <a:xfrm>
              <a:off x="5653457" y="234265"/>
              <a:ext cx="106172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动态地面阈值过滤</a:t>
              </a:r>
            </a:p>
          </p:txBody>
        </p:sp>
        <p:sp>
          <p:nvSpPr>
            <p:cNvPr id="37" name="矩形 36"/>
            <p:cNvSpPr/>
            <p:nvPr>
              <p:custDataLst>
                <p:tags r:id="rId6"/>
              </p:custDataLst>
            </p:nvPr>
          </p:nvSpPr>
          <p:spPr>
            <a:xfrm>
              <a:off x="6826937" y="234265"/>
              <a:ext cx="92710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43" name="直接箭头连接符 42"/>
            <p:cNvCxnSpPr>
              <a:stCxn id="34" idx="0"/>
              <a:endCxn id="35" idx="2"/>
            </p:cNvCxnSpPr>
            <p:nvPr>
              <p:custDataLst>
                <p:tags r:id="rId7"/>
              </p:custDataLst>
            </p:nvPr>
          </p:nvCxnSpPr>
          <p:spPr>
            <a:xfrm flipH="1" flipV="1">
              <a:off x="5234357" y="545415"/>
              <a:ext cx="487059"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4" idx="0"/>
              <a:endCxn id="36" idx="2"/>
            </p:cNvCxnSpPr>
            <p:nvPr>
              <p:custDataLst>
                <p:tags r:id="rId8"/>
              </p:custDataLst>
            </p:nvPr>
          </p:nvCxnSpPr>
          <p:spPr>
            <a:xfrm flipV="1">
              <a:off x="5721416" y="545415"/>
              <a:ext cx="462901"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6" idx="3"/>
              <a:endCxn id="37" idx="1"/>
            </p:cNvCxnSpPr>
            <p:nvPr>
              <p:custDataLst>
                <p:tags r:id="rId9"/>
              </p:custDataLst>
            </p:nvPr>
          </p:nvCxnSpPr>
          <p:spPr>
            <a:xfrm>
              <a:off x="6715177" y="389840"/>
              <a:ext cx="11176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7" idx="3"/>
              <a:endCxn id="52" idx="1"/>
            </p:cNvCxnSpPr>
            <p:nvPr>
              <p:custDataLst>
                <p:tags r:id="rId10"/>
              </p:custDataLst>
            </p:nvPr>
          </p:nvCxnSpPr>
          <p:spPr>
            <a:xfrm flipV="1">
              <a:off x="7754037" y="388453"/>
              <a:ext cx="150748" cy="13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5" idx="3"/>
              <a:endCxn id="36" idx="1"/>
            </p:cNvCxnSpPr>
            <p:nvPr>
              <p:custDataLst>
                <p:tags r:id="rId11"/>
              </p:custDataLst>
            </p:nvPr>
          </p:nvCxnSpPr>
          <p:spPr>
            <a:xfrm>
              <a:off x="5532807" y="389840"/>
              <a:ext cx="12065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custDataLst>
                <p:tags r:id="rId12"/>
              </p:custDataLst>
            </p:nvPr>
          </p:nvSpPr>
          <p:spPr>
            <a:xfrm>
              <a:off x="7904785" y="232878"/>
              <a:ext cx="1022985" cy="31115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线结构光局部地图</a:t>
              </a:r>
              <a:r>
                <a:rPr lang="zh-CN" altLang="en-US" sz="800" dirty="0" smtClean="0">
                  <a:solidFill>
                    <a:schemeClr val="tx1"/>
                  </a:solidFill>
                  <a:latin typeface="微软雅黑" panose="020B0503020204020204" pitchFamily="34" charset="-122"/>
                  <a:ea typeface="微软雅黑" panose="020B0503020204020204" pitchFamily="34" charset="-122"/>
                </a:rPr>
                <a:t>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sp>
        <p:nvSpPr>
          <p:cNvPr id="53" name="文本框 52"/>
          <p:cNvSpPr txBox="1"/>
          <p:nvPr/>
        </p:nvSpPr>
        <p:spPr>
          <a:xfrm>
            <a:off x="490344" y="967623"/>
            <a:ext cx="4064000"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2</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障碍物</a:t>
            </a:r>
            <a:r>
              <a:rPr lang="zh-CN" altLang="en-US" sz="1600" b="1" dirty="0">
                <a:latin typeface="微软雅黑" panose="020B0503020204020204" pitchFamily="34" charset="-122"/>
                <a:ea typeface="微软雅黑" panose="020B0503020204020204" pitchFamily="34" charset="-122"/>
              </a:rPr>
              <a:t>概率</a:t>
            </a:r>
            <a:r>
              <a:rPr lang="zh-CN" altLang="en-US" sz="1600" b="1" dirty="0" smtClean="0">
                <a:latin typeface="微软雅黑" panose="020B0503020204020204" pitchFamily="34" charset="-122"/>
                <a:ea typeface="微软雅黑" panose="020B0503020204020204" pitchFamily="34" charset="-122"/>
              </a:rPr>
              <a:t>更新 与 悬崖环境处理</a:t>
            </a:r>
            <a:endParaRPr lang="zh-CN" altLang="en-US" sz="1600" b="1" dirty="0">
              <a:latin typeface="微软雅黑" panose="020B0503020204020204" pitchFamily="34" charset="-122"/>
              <a:ea typeface="微软雅黑" panose="020B0503020204020204" pitchFamily="34" charset="-122"/>
              <a:sym typeface="+mn-ea"/>
            </a:endParaRPr>
          </a:p>
        </p:txBody>
      </p:sp>
      <p:pic>
        <p:nvPicPr>
          <p:cNvPr id="56" name="图片 55" descr="OGM原理.drawio"/>
          <p:cNvPicPr>
            <a:picLocks noChangeAspect="1"/>
          </p:cNvPicPr>
          <p:nvPr/>
        </p:nvPicPr>
        <p:blipFill>
          <a:blip r:embed="rId18"/>
          <a:stretch>
            <a:fillRect/>
          </a:stretch>
        </p:blipFill>
        <p:spPr>
          <a:xfrm>
            <a:off x="460407" y="1477079"/>
            <a:ext cx="2039215" cy="2042073"/>
          </a:xfrm>
          <a:prstGeom prst="rect">
            <a:avLst/>
          </a:prstGeom>
        </p:spPr>
      </p:pic>
      <p:pic>
        <p:nvPicPr>
          <p:cNvPr id="57" name="图片 56" descr="line-scan4"/>
          <p:cNvPicPr>
            <a:picLocks noChangeAspect="1"/>
          </p:cNvPicPr>
          <p:nvPr/>
        </p:nvPicPr>
        <p:blipFill rotWithShape="1">
          <a:blip r:embed="rId19"/>
          <a:srcRect r="36403"/>
          <a:stretch/>
        </p:blipFill>
        <p:spPr>
          <a:xfrm>
            <a:off x="3590149" y="2690612"/>
            <a:ext cx="3966516" cy="947529"/>
          </a:xfrm>
          <a:prstGeom prst="rect">
            <a:avLst/>
          </a:prstGeom>
        </p:spPr>
      </p:pic>
      <p:sp>
        <p:nvSpPr>
          <p:cNvPr id="58" name="文本框 57"/>
          <p:cNvSpPr txBox="1"/>
          <p:nvPr>
            <p:custDataLst>
              <p:tags r:id="rId2"/>
            </p:custDataLst>
          </p:nvPr>
        </p:nvSpPr>
        <p:spPr>
          <a:xfrm>
            <a:off x="3411652" y="1504416"/>
            <a:ext cx="4619528" cy="1061829"/>
          </a:xfrm>
          <a:prstGeom prst="rect">
            <a:avLst/>
          </a:prstGeom>
          <a:noFill/>
        </p:spPr>
        <p:txBody>
          <a:bodyPr wrap="square" rtlCol="0">
            <a:spAutoFit/>
          </a:bodyPr>
          <a:lstStyle/>
          <a:p>
            <a:pPr marL="0" lvl="1">
              <a:lnSpc>
                <a:spcPct val="150000"/>
              </a:lnSpc>
            </a:pP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将传感器的单帧观测产生的更新分为两类：</a:t>
            </a:r>
            <a:endParaRPr lang="en-US" altLang="zh-CN" sz="1400" spc="-1" dirty="0" smtClean="0">
              <a:solidFill>
                <a:schemeClr val="tx1"/>
              </a:solidFill>
              <a:latin typeface="微软雅黑" panose="020B0503020204020204" pitchFamily="34" charset="-122"/>
              <a:ea typeface="微软雅黑" panose="020B0503020204020204" pitchFamily="34" charset="-122"/>
              <a:sym typeface="+mn-ea"/>
            </a:endParaRPr>
          </a:p>
          <a:p>
            <a:pPr marL="285750" lvl="1" indent="-285750">
              <a:lnSpc>
                <a:spcPct val="150000"/>
              </a:lnSpc>
              <a:buFont typeface="Arial" panose="020B0604020202020204" pitchFamily="34" charset="0"/>
              <a:buChar char="•"/>
            </a:pP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光线打穿</a:t>
            </a:r>
            <a:r>
              <a:rPr lang="en-US" altLang="zh-CN" sz="1400" spc="-1" dirty="0" smtClean="0">
                <a:solidFill>
                  <a:schemeClr val="tx1"/>
                </a:solidFill>
                <a:latin typeface="微软雅黑" panose="020B0503020204020204" pitchFamily="34" charset="-122"/>
                <a:ea typeface="微软雅黑" panose="020B0503020204020204" pitchFamily="34" charset="-122"/>
                <a:sym typeface="+mn-ea"/>
              </a:rPr>
              <a:t>-&gt;</a:t>
            </a:r>
            <a:r>
              <a:rPr lang="zh-CN" altLang="en-US" sz="1400" spc="-1" dirty="0" smtClean="0">
                <a:solidFill>
                  <a:srgbClr val="7F13DC"/>
                </a:solidFill>
                <a:latin typeface="微软雅黑" panose="020B0503020204020204" pitchFamily="34" charset="-122"/>
                <a:ea typeface="微软雅黑" panose="020B0503020204020204" pitchFamily="34" charset="-122"/>
                <a:sym typeface="+mn-ea"/>
              </a:rPr>
              <a:t>障碍物概率减少</a:t>
            </a: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，使用</a:t>
            </a:r>
            <a:r>
              <a:rPr lang="en-US" altLang="zh-CN" sz="1400" spc="-1" dirty="0" smtClean="0">
                <a:latin typeface="微软雅黑" panose="020B0503020204020204" pitchFamily="34" charset="-122"/>
                <a:ea typeface="微软雅黑" panose="020B0503020204020204" pitchFamily="34" charset="-122"/>
                <a:sym typeface="+mn-ea"/>
              </a:rPr>
              <a:t>M</a:t>
            </a:r>
            <a:r>
              <a:rPr lang="en-US" altLang="zh-CN" sz="1400" spc="-1" dirty="0" smtClean="0">
                <a:solidFill>
                  <a:schemeClr val="tx1"/>
                </a:solidFill>
                <a:latin typeface="微软雅黑" panose="020B0503020204020204" pitchFamily="34" charset="-122"/>
                <a:ea typeface="微软雅黑" panose="020B0503020204020204" pitchFamily="34" charset="-122"/>
                <a:sym typeface="+mn-ea"/>
              </a:rPr>
              <a:t>iss</a:t>
            </a:r>
            <a:r>
              <a:rPr lang="zh-CN" altLang="en-US" sz="1400" spc="-1" dirty="0">
                <a:latin typeface="微软雅黑" panose="020B0503020204020204" pitchFamily="34" charset="-122"/>
                <a:ea typeface="微软雅黑" panose="020B0503020204020204" pitchFamily="34" charset="-122"/>
                <a:sym typeface="+mn-ea"/>
              </a:rPr>
              <a:t>更新</a:t>
            </a:r>
            <a:endParaRPr lang="en-US" altLang="zh-CN" sz="1400" spc="-1" dirty="0">
              <a:latin typeface="微软雅黑" panose="020B0503020204020204" pitchFamily="34" charset="-122"/>
              <a:ea typeface="微软雅黑" panose="020B0503020204020204" pitchFamily="34" charset="-122"/>
              <a:sym typeface="+mn-ea"/>
            </a:endParaRPr>
          </a:p>
          <a:p>
            <a:pPr marL="285750" lvl="1" indent="-285750">
              <a:lnSpc>
                <a:spcPct val="150000"/>
              </a:lnSpc>
              <a:buFont typeface="Arial" panose="020B0604020202020204" pitchFamily="34" charset="0"/>
              <a:buChar char="•"/>
            </a:pPr>
            <a:r>
              <a:rPr lang="zh-CN" altLang="en-US" sz="1400" spc="-1" dirty="0" smtClean="0">
                <a:latin typeface="微软雅黑" panose="020B0503020204020204" pitchFamily="34" charset="-122"/>
                <a:ea typeface="微软雅黑" panose="020B0503020204020204" pitchFamily="34" charset="-122"/>
                <a:sym typeface="+mn-ea"/>
              </a:rPr>
              <a:t>光线击中</a:t>
            </a:r>
            <a:r>
              <a:rPr lang="en-US" altLang="zh-CN" sz="1400" spc="-1" dirty="0" smtClean="0">
                <a:latin typeface="微软雅黑" panose="020B0503020204020204" pitchFamily="34" charset="-122"/>
                <a:ea typeface="微软雅黑" panose="020B0503020204020204" pitchFamily="34" charset="-122"/>
                <a:sym typeface="+mn-ea"/>
              </a:rPr>
              <a:t>-&gt;</a:t>
            </a:r>
            <a:r>
              <a:rPr lang="zh-CN" altLang="en-US" sz="1400" spc="-1" dirty="0" smtClean="0">
                <a:solidFill>
                  <a:srgbClr val="7F13DC"/>
                </a:solidFill>
                <a:latin typeface="微软雅黑" panose="020B0503020204020204" pitchFamily="34" charset="-122"/>
                <a:ea typeface="微软雅黑" panose="020B0503020204020204" pitchFamily="34" charset="-122"/>
                <a:sym typeface="+mn-ea"/>
              </a:rPr>
              <a:t>障碍物概率增加</a:t>
            </a:r>
            <a:r>
              <a:rPr lang="zh-CN" altLang="en-US" sz="1400" spc="-1" dirty="0" smtClean="0">
                <a:latin typeface="微软雅黑" panose="020B0503020204020204" pitchFamily="34" charset="-122"/>
                <a:ea typeface="微软雅黑" panose="020B0503020204020204" pitchFamily="34" charset="-122"/>
                <a:sym typeface="+mn-ea"/>
              </a:rPr>
              <a:t>，使用</a:t>
            </a:r>
            <a:r>
              <a:rPr lang="en-US" altLang="zh-CN" sz="1400" spc="-1" dirty="0" smtClean="0">
                <a:latin typeface="微软雅黑" panose="020B0503020204020204" pitchFamily="34" charset="-122"/>
                <a:ea typeface="微软雅黑" panose="020B0503020204020204" pitchFamily="34" charset="-122"/>
                <a:sym typeface="+mn-ea"/>
              </a:rPr>
              <a:t>Hit</a:t>
            </a:r>
            <a:r>
              <a:rPr lang="zh-CN" altLang="en-US" sz="1400" spc="-1" dirty="0">
                <a:latin typeface="微软雅黑" panose="020B0503020204020204" pitchFamily="34" charset="-122"/>
                <a:ea typeface="微软雅黑" panose="020B0503020204020204" pitchFamily="34" charset="-122"/>
                <a:sym typeface="+mn-ea"/>
              </a:rPr>
              <a:t>更新</a:t>
            </a:r>
            <a:endParaRPr lang="zh-CN" altLang="en-US" sz="1400" spc="-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59" name="矩形 58"/>
          <p:cNvSpPr/>
          <p:nvPr/>
        </p:nvSpPr>
        <p:spPr>
          <a:xfrm>
            <a:off x="4739484" y="3364730"/>
            <a:ext cx="1667846"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：线结构光观测示意</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1039798" y="3478748"/>
            <a:ext cx="2755274" cy="255515"/>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smtClean="0">
                <a:latin typeface="微软雅黑" panose="020B0503020204020204" pitchFamily="34" charset="-122"/>
                <a:ea typeface="微软雅黑" panose="020B0503020204020204" pitchFamily="34" charset="-122"/>
                <a:sym typeface="+mn-ea"/>
              </a:rPr>
              <a:t>障碍物概率</a:t>
            </a:r>
            <a:r>
              <a:rPr lang="zh-CN" altLang="en-US" sz="1000" dirty="0">
                <a:latin typeface="微软雅黑" panose="020B0503020204020204" pitchFamily="34" charset="-122"/>
                <a:ea typeface="微软雅黑" panose="020B0503020204020204" pitchFamily="34" charset="-122"/>
                <a:sym typeface="+mn-ea"/>
              </a:rPr>
              <a:t>示意</a:t>
            </a:r>
            <a:endPar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006701714"/>
      </p:ext>
    </p:extLst>
  </p:cSld>
  <p:clrMapOvr>
    <a:masterClrMapping/>
  </p:clrMapOvr>
  <mc:AlternateContent xmlns:mc="http://schemas.openxmlformats.org/markup-compatibility/2006" xmlns:p14="http://schemas.microsoft.com/office/powerpoint/2010/main">
    <mc:Choice Requires="p14">
      <p:transition spd="slow" p14:dur="2000" advTm="65266"/>
    </mc:Choice>
    <mc:Fallback xmlns="">
      <p:transition spd="slow" advTm="6526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03" y="258966"/>
            <a:ext cx="3376182" cy="584775"/>
          </a:xfrm>
          <a:prstGeom prst="rect">
            <a:avLst/>
          </a:prstGeom>
          <a:noFill/>
        </p:spPr>
        <p:txBody>
          <a:bodyPr wrap="square" rtlCol="0">
            <a:spAutoFit/>
          </a:bodyPr>
          <a:lstStyle/>
          <a:p>
            <a:r>
              <a:rPr lang="en-US" altLang="zh-CN" sz="3200" b="1" i="0" dirty="0">
                <a:solidFill>
                  <a:srgbClr val="6C04FC"/>
                </a:solidFill>
                <a:effectLst/>
                <a:latin typeface="微软雅黑" panose="020B0503020204020204" pitchFamily="34" charset="-122"/>
                <a:ea typeface="微软雅黑" panose="020B0503020204020204" pitchFamily="34" charset="-122"/>
                <a:cs typeface="OPPOSans M" panose="00020600040101010101" pitchFamily="18" charset="-122"/>
              </a:rPr>
              <a:t>Contents</a:t>
            </a:r>
            <a:r>
              <a:rPr lang="en-US" altLang="zh-CN" sz="3200" i="0" dirty="0">
                <a:solidFill>
                  <a:srgbClr val="6C04FC"/>
                </a:solidFill>
                <a:effectLst/>
                <a:latin typeface="微软雅黑" panose="020B0503020204020204" pitchFamily="34" charset="-122"/>
                <a:ea typeface="微软雅黑" panose="020B0503020204020204" pitchFamily="34" charset="-122"/>
                <a:cs typeface="OPPOSans M" panose="00020600040101010101" pitchFamily="18" charset="-122"/>
              </a:rPr>
              <a:t> </a:t>
            </a:r>
            <a:r>
              <a:rPr lang="zh-CN" altLang="en-US" sz="3200" dirty="0">
                <a:solidFill>
                  <a:srgbClr val="6C04FC"/>
                </a:solidFill>
                <a:latin typeface="微软雅黑" panose="020B0503020204020204" pitchFamily="34" charset="-122"/>
                <a:ea typeface="微软雅黑" panose="020B0503020204020204" pitchFamily="34" charset="-122"/>
              </a:rPr>
              <a:t>目录</a:t>
            </a:r>
            <a:endParaRPr lang="en-US" altLang="zh-CN" sz="3200" dirty="0">
              <a:solidFill>
                <a:srgbClr val="6C04FC"/>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83613" y="1621717"/>
            <a:ext cx="5160270" cy="3169285"/>
          </a:xfrm>
          <a:prstGeom prst="rect">
            <a:avLst/>
          </a:prstGeom>
          <a:noFill/>
        </p:spPr>
        <p:txBody>
          <a:bodyPr wrap="square" rtlCol="0">
            <a:spAutoFit/>
          </a:bodyPr>
          <a:lstStyle/>
          <a:p>
            <a:pPr>
              <a:lnSpc>
                <a:spcPct val="200000"/>
              </a:lnSpc>
            </a:pP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1. </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工作内容概述</a:t>
            </a:r>
            <a:endPar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主要工作成果和个人能力体现</a:t>
            </a:r>
          </a:p>
          <a:p>
            <a:pPr>
              <a:lnSpc>
                <a:spcPct val="200000"/>
              </a:lnSpc>
            </a:pP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3. </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专业领域专长和不足</a:t>
            </a:r>
            <a:endPar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4. </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专业影响力和贡献</a:t>
            </a:r>
            <a:endPar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5. </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其他</a:t>
            </a: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个人感悟</a:t>
            </a:r>
          </a:p>
        </p:txBody>
      </p:sp>
      <p:grpSp>
        <p:nvGrpSpPr>
          <p:cNvPr id="11" name="组合 10"/>
          <p:cNvGrpSpPr/>
          <p:nvPr/>
        </p:nvGrpSpPr>
        <p:grpSpPr>
          <a:xfrm>
            <a:off x="3440094" y="419801"/>
            <a:ext cx="408924" cy="263103"/>
            <a:chOff x="3873421" y="299168"/>
            <a:chExt cx="408924" cy="263103"/>
          </a:xfrm>
        </p:grpSpPr>
        <p:sp>
          <p:nvSpPr>
            <p:cNvPr id="12" name="燕尾形 11"/>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4674"/>
    </mc:Choice>
    <mc:Fallback xmlns="">
      <p:transition spd="slow" advTm="467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8" name="文本框 7"/>
          <p:cNvSpPr txBox="1"/>
          <p:nvPr>
            <p:custDataLst>
              <p:tags r:id="rId1"/>
            </p:custDataLst>
          </p:nvPr>
        </p:nvSpPr>
        <p:spPr>
          <a:xfrm>
            <a:off x="623767" y="1351819"/>
            <a:ext cx="11762596" cy="307777"/>
          </a:xfrm>
          <a:prstGeom prst="rect">
            <a:avLst/>
          </a:prstGeom>
          <a:noFill/>
        </p:spPr>
        <p:txBody>
          <a:bodyPr wrap="square" rtlCol="0">
            <a:spAutoFit/>
          </a:bodyPr>
          <a:lstStyle/>
          <a:p>
            <a:r>
              <a:rPr lang="zh-CN" altLang="en-US" sz="1400" b="1" dirty="0" smtClean="0">
                <a:latin typeface="微软雅黑" panose="020B0503020204020204" pitchFamily="34" charset="-122"/>
                <a:ea typeface="微软雅黑" panose="020B0503020204020204" pitchFamily="34" charset="-122"/>
              </a:rPr>
              <a:t>悬崖环境特殊处理</a:t>
            </a:r>
            <a:r>
              <a:rPr lang="en-US" altLang="zh-CN" sz="1400" b="1"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：在扫地机器人的地图中，悬崖也应该是障碍物</a:t>
            </a:r>
            <a:endParaRPr lang="zh-CN" altLang="en-US" sz="1400" dirty="0" smtClean="0">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699254" y="2979713"/>
            <a:ext cx="10111740" cy="377411"/>
          </a:xfrm>
          <a:prstGeom prst="rect">
            <a:avLst/>
          </a:prstGeom>
          <a:noFill/>
        </p:spPr>
        <p:txBody>
          <a:bodyPr wrap="square" rtlCol="0">
            <a:spAutoFit/>
          </a:bodyPr>
          <a:lstStyle/>
          <a:p>
            <a:pPr marL="0" lvl="1">
              <a:lnSpc>
                <a:spcPct val="150000"/>
              </a:lnSpc>
            </a:pPr>
            <a:r>
              <a:rPr lang="zh-CN" altLang="en-US" sz="1400" dirty="0" smtClean="0">
                <a:latin typeface="微软雅黑" panose="020B0503020204020204" pitchFamily="34" charset="-122"/>
                <a:ea typeface="微软雅黑" panose="020B0503020204020204" pitchFamily="34" charset="-122"/>
              </a:rPr>
              <a:t>处理方式：</a:t>
            </a:r>
            <a:r>
              <a:rPr lang="zh-CN" altLang="en-US" sz="1400" dirty="0" smtClean="0">
                <a:latin typeface="微软雅黑" panose="020B0503020204020204" pitchFamily="34" charset="-122"/>
                <a:ea typeface="微软雅黑" panose="020B0503020204020204" pitchFamily="34" charset="-122"/>
                <a:sym typeface="+mn-ea"/>
              </a:rPr>
              <a:t>线结构光在</a:t>
            </a:r>
            <a:r>
              <a:rPr lang="zh-CN" altLang="en-US" sz="1400" dirty="0" smtClean="0">
                <a:latin typeface="微软雅黑" panose="020B0503020204020204" pitchFamily="34" charset="-122"/>
                <a:ea typeface="微软雅黑" panose="020B0503020204020204" pitchFamily="34" charset="-122"/>
              </a:rPr>
              <a:t>地面</a:t>
            </a:r>
            <a:r>
              <a:rPr lang="zh-CN" altLang="en-US" sz="1400" dirty="0">
                <a:latin typeface="微软雅黑" panose="020B0503020204020204" pitchFamily="34" charset="-122"/>
                <a:ea typeface="微软雅黑" panose="020B0503020204020204" pitchFamily="34" charset="-122"/>
              </a:rPr>
              <a:t>上击中是</a:t>
            </a:r>
            <a:r>
              <a:rPr lang="zh-CN" altLang="en-US" sz="1400" dirty="0" smtClean="0">
                <a:latin typeface="微软雅黑" panose="020B0503020204020204" pitchFamily="34" charset="-122"/>
                <a:ea typeface="微软雅黑" panose="020B0503020204020204" pitchFamily="34" charset="-122"/>
              </a:rPr>
              <a:t>障碍物，</a:t>
            </a:r>
            <a:r>
              <a:rPr lang="zh-CN" altLang="en-US" sz="1400" dirty="0" smtClean="0">
                <a:latin typeface="微软雅黑" panose="020B0503020204020204" pitchFamily="34" charset="-122"/>
                <a:ea typeface="微软雅黑" panose="020B0503020204020204" pitchFamily="34" charset="-122"/>
                <a:sym typeface="+mn-ea"/>
              </a:rPr>
              <a:t>在</a:t>
            </a:r>
            <a:r>
              <a:rPr lang="zh-CN" altLang="en-US" sz="1400" dirty="0" smtClean="0">
                <a:latin typeface="微软雅黑" panose="020B0503020204020204" pitchFamily="34" charset="-122"/>
                <a:ea typeface="微软雅黑" panose="020B0503020204020204" pitchFamily="34" charset="-122"/>
              </a:rPr>
              <a:t>地面下打空是障碍物 </a:t>
            </a:r>
            <a:r>
              <a:rPr lang="en-US" altLang="zh-CN" sz="1400" dirty="0" smtClean="0">
                <a:latin typeface="微软雅黑" panose="020B0503020204020204" pitchFamily="34" charset="-122"/>
                <a:ea typeface="微软雅黑" panose="020B0503020204020204" pitchFamily="34" charset="-122"/>
              </a:rPr>
              <a:t>-&gt; </a:t>
            </a:r>
            <a:r>
              <a:rPr lang="zh-CN" altLang="en-US" sz="1400" dirty="0" smtClean="0">
                <a:latin typeface="微软雅黑" panose="020B0503020204020204" pitchFamily="34" charset="-122"/>
                <a:ea typeface="微软雅黑" panose="020B0503020204020204" pitchFamily="34" charset="-122"/>
              </a:rPr>
              <a:t>地面上做正向概率更新，</a:t>
            </a:r>
            <a:r>
              <a:rPr lang="zh-CN" altLang="en-US" sz="1400" dirty="0" smtClean="0">
                <a:solidFill>
                  <a:srgbClr val="7F13DC"/>
                </a:solidFill>
                <a:latin typeface="微软雅黑" panose="020B0503020204020204" pitchFamily="34" charset="-122"/>
                <a:ea typeface="微软雅黑" panose="020B0503020204020204" pitchFamily="34" charset="-122"/>
              </a:rPr>
              <a:t>地面下做反向概率更新</a:t>
            </a:r>
          </a:p>
        </p:txBody>
      </p:sp>
      <p:pic>
        <p:nvPicPr>
          <p:cNvPr id="26" name="图片 25" descr="line-scan4"/>
          <p:cNvPicPr>
            <a:picLocks noChangeAspect="1"/>
          </p:cNvPicPr>
          <p:nvPr/>
        </p:nvPicPr>
        <p:blipFill>
          <a:blip r:embed="rId18"/>
          <a:stretch>
            <a:fillRect/>
          </a:stretch>
        </p:blipFill>
        <p:spPr>
          <a:xfrm>
            <a:off x="5104563" y="1836600"/>
            <a:ext cx="5918713" cy="899177"/>
          </a:xfrm>
          <a:prstGeom prst="rect">
            <a:avLst/>
          </a:prstGeom>
        </p:spPr>
      </p:pic>
      <p:sp>
        <p:nvSpPr>
          <p:cNvPr id="27" name="文本框 26"/>
          <p:cNvSpPr txBox="1"/>
          <p:nvPr>
            <p:custDataLst>
              <p:tags r:id="rId2"/>
            </p:custDataLst>
          </p:nvPr>
        </p:nvSpPr>
        <p:spPr>
          <a:xfrm>
            <a:off x="846998" y="1753116"/>
            <a:ext cx="4088909" cy="1061829"/>
          </a:xfrm>
          <a:prstGeom prst="rect">
            <a:avLst/>
          </a:prstGeom>
          <a:noFill/>
        </p:spPr>
        <p:txBody>
          <a:bodyPr wrap="square" rtlCol="0">
            <a:spAutoFit/>
          </a:bodyPr>
          <a:lstStyle/>
          <a:p>
            <a:pPr marL="0" lvl="1">
              <a:lnSpc>
                <a:spcPct val="150000"/>
              </a:lnSpc>
            </a:pP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原本的观测更新：</a:t>
            </a:r>
            <a:endParaRPr lang="en-US" altLang="zh-CN" sz="1400" spc="-1" dirty="0" smtClean="0">
              <a:solidFill>
                <a:schemeClr val="tx1"/>
              </a:solidFill>
              <a:latin typeface="微软雅黑" panose="020B0503020204020204" pitchFamily="34" charset="-122"/>
              <a:ea typeface="微软雅黑" panose="020B0503020204020204" pitchFamily="34" charset="-122"/>
              <a:sym typeface="+mn-ea"/>
            </a:endParaRPr>
          </a:p>
          <a:p>
            <a:pPr marL="285750" lvl="1" indent="-285750">
              <a:lnSpc>
                <a:spcPct val="150000"/>
              </a:lnSpc>
              <a:buFont typeface="Arial" panose="020B0604020202020204" pitchFamily="34" charset="0"/>
              <a:buChar char="•"/>
            </a:pP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光线打穿</a:t>
            </a:r>
            <a:r>
              <a:rPr lang="en-US" altLang="zh-CN" sz="1400" spc="-1" dirty="0" smtClean="0">
                <a:solidFill>
                  <a:schemeClr val="tx1"/>
                </a:solidFill>
                <a:latin typeface="微软雅黑" panose="020B0503020204020204" pitchFamily="34" charset="-122"/>
                <a:ea typeface="微软雅黑" panose="020B0503020204020204" pitchFamily="34" charset="-122"/>
                <a:sym typeface="+mn-ea"/>
              </a:rPr>
              <a:t>-&gt;</a:t>
            </a:r>
            <a:r>
              <a:rPr lang="zh-CN" altLang="en-US" sz="1400" spc="-1" dirty="0">
                <a:latin typeface="微软雅黑" panose="020B0503020204020204" pitchFamily="34" charset="-122"/>
                <a:ea typeface="微软雅黑" panose="020B0503020204020204" pitchFamily="34" charset="-122"/>
                <a:sym typeface="+mn-ea"/>
              </a:rPr>
              <a:t>障碍物概率减少，</a:t>
            </a:r>
            <a:r>
              <a:rPr lang="zh-CN" altLang="en-US" sz="1400" spc="-1" dirty="0" smtClean="0">
                <a:solidFill>
                  <a:schemeClr val="tx1"/>
                </a:solidFill>
                <a:latin typeface="微软雅黑" panose="020B0503020204020204" pitchFamily="34" charset="-122"/>
                <a:ea typeface="微软雅黑" panose="020B0503020204020204" pitchFamily="34" charset="-122"/>
                <a:sym typeface="+mn-ea"/>
              </a:rPr>
              <a:t>使用</a:t>
            </a:r>
            <a:r>
              <a:rPr lang="en-US" altLang="zh-CN" sz="1400" spc="-1" dirty="0" smtClean="0">
                <a:latin typeface="微软雅黑" panose="020B0503020204020204" pitchFamily="34" charset="-122"/>
                <a:ea typeface="微软雅黑" panose="020B0503020204020204" pitchFamily="34" charset="-122"/>
                <a:sym typeface="+mn-ea"/>
              </a:rPr>
              <a:t>M</a:t>
            </a:r>
            <a:r>
              <a:rPr lang="en-US" altLang="zh-CN" sz="1400" spc="-1" dirty="0" smtClean="0">
                <a:solidFill>
                  <a:schemeClr val="tx1"/>
                </a:solidFill>
                <a:latin typeface="微软雅黑" panose="020B0503020204020204" pitchFamily="34" charset="-122"/>
                <a:ea typeface="微软雅黑" panose="020B0503020204020204" pitchFamily="34" charset="-122"/>
                <a:sym typeface="+mn-ea"/>
              </a:rPr>
              <a:t>iss</a:t>
            </a:r>
            <a:r>
              <a:rPr lang="zh-CN" altLang="en-US" sz="1400" spc="-1" dirty="0">
                <a:latin typeface="微软雅黑" panose="020B0503020204020204" pitchFamily="34" charset="-122"/>
                <a:ea typeface="微软雅黑" panose="020B0503020204020204" pitchFamily="34" charset="-122"/>
                <a:sym typeface="+mn-ea"/>
              </a:rPr>
              <a:t>更新</a:t>
            </a:r>
            <a:endParaRPr lang="en-US" altLang="zh-CN" sz="1400" spc="-1" dirty="0">
              <a:latin typeface="微软雅黑" panose="020B0503020204020204" pitchFamily="34" charset="-122"/>
              <a:ea typeface="微软雅黑" panose="020B0503020204020204" pitchFamily="34" charset="-122"/>
              <a:sym typeface="+mn-ea"/>
            </a:endParaRPr>
          </a:p>
          <a:p>
            <a:pPr marL="285750" lvl="1" indent="-285750">
              <a:lnSpc>
                <a:spcPct val="150000"/>
              </a:lnSpc>
              <a:buFont typeface="Arial" panose="020B0604020202020204" pitchFamily="34" charset="0"/>
              <a:buChar char="•"/>
            </a:pPr>
            <a:r>
              <a:rPr lang="zh-CN" altLang="en-US" sz="1400" spc="-1" dirty="0" smtClean="0">
                <a:latin typeface="微软雅黑" panose="020B0503020204020204" pitchFamily="34" charset="-122"/>
                <a:ea typeface="微软雅黑" panose="020B0503020204020204" pitchFamily="34" charset="-122"/>
                <a:sym typeface="+mn-ea"/>
              </a:rPr>
              <a:t>光线击中</a:t>
            </a:r>
            <a:r>
              <a:rPr lang="en-US" altLang="zh-CN" sz="1400" spc="-1" dirty="0" smtClean="0">
                <a:latin typeface="微软雅黑" panose="020B0503020204020204" pitchFamily="34" charset="-122"/>
                <a:ea typeface="微软雅黑" panose="020B0503020204020204" pitchFamily="34" charset="-122"/>
                <a:sym typeface="+mn-ea"/>
              </a:rPr>
              <a:t>-&gt;</a:t>
            </a:r>
            <a:r>
              <a:rPr lang="zh-CN" altLang="en-US" sz="1400" spc="-1" dirty="0">
                <a:latin typeface="微软雅黑" panose="020B0503020204020204" pitchFamily="34" charset="-122"/>
                <a:ea typeface="微软雅黑" panose="020B0503020204020204" pitchFamily="34" charset="-122"/>
                <a:sym typeface="+mn-ea"/>
              </a:rPr>
              <a:t>障碍物概率增加，</a:t>
            </a:r>
            <a:r>
              <a:rPr lang="zh-CN" altLang="en-US" sz="1400" spc="-1" dirty="0" smtClean="0">
                <a:latin typeface="微软雅黑" panose="020B0503020204020204" pitchFamily="34" charset="-122"/>
                <a:ea typeface="微软雅黑" panose="020B0503020204020204" pitchFamily="34" charset="-122"/>
                <a:sym typeface="+mn-ea"/>
              </a:rPr>
              <a:t>使用</a:t>
            </a:r>
            <a:r>
              <a:rPr lang="en-US" altLang="zh-CN" sz="1400" spc="-1" dirty="0" smtClean="0">
                <a:latin typeface="微软雅黑" panose="020B0503020204020204" pitchFamily="34" charset="-122"/>
                <a:ea typeface="微软雅黑" panose="020B0503020204020204" pitchFamily="34" charset="-122"/>
                <a:sym typeface="+mn-ea"/>
              </a:rPr>
              <a:t>Hit</a:t>
            </a:r>
            <a:r>
              <a:rPr lang="zh-CN" altLang="en-US" sz="1400" spc="-1" dirty="0">
                <a:latin typeface="微软雅黑" panose="020B0503020204020204" pitchFamily="34" charset="-122"/>
                <a:ea typeface="微软雅黑" panose="020B0503020204020204" pitchFamily="34" charset="-122"/>
                <a:sym typeface="+mn-ea"/>
              </a:rPr>
              <a:t>更新</a:t>
            </a:r>
            <a:endParaRPr lang="zh-CN" altLang="en-US" sz="1400" spc="-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8" name="文本框 27"/>
          <p:cNvSpPr txBox="1"/>
          <p:nvPr>
            <p:custDataLst>
              <p:tags r:id="rId3"/>
            </p:custDataLst>
          </p:nvPr>
        </p:nvSpPr>
        <p:spPr>
          <a:xfrm>
            <a:off x="8924998" y="2490881"/>
            <a:ext cx="3541680" cy="377411"/>
          </a:xfrm>
          <a:prstGeom prst="rect">
            <a:avLst/>
          </a:prstGeom>
          <a:noFill/>
        </p:spPr>
        <p:txBody>
          <a:bodyPr wrap="square" rtlCol="0">
            <a:spAutoFit/>
          </a:bodyPr>
          <a:lstStyle/>
          <a:p>
            <a:pPr marL="0" lvl="1">
              <a:lnSpc>
                <a:spcPct val="150000"/>
              </a:lnSpc>
            </a:pPr>
            <a:r>
              <a:rPr lang="zh-CN" altLang="en-US" sz="1400" spc="-1" dirty="0" smtClean="0">
                <a:solidFill>
                  <a:schemeClr val="accent2">
                    <a:lumMod val="75000"/>
                  </a:schemeClr>
                </a:solidFill>
                <a:latin typeface="微软雅黑" panose="020B0503020204020204" pitchFamily="34" charset="-122"/>
                <a:ea typeface="微软雅黑" panose="020B0503020204020204" pitchFamily="34" charset="-122"/>
                <a:sym typeface="+mn-ea"/>
              </a:rPr>
              <a:t>对于扫地机器人而言，</a:t>
            </a:r>
            <a:r>
              <a:rPr lang="zh-CN" altLang="en-US" sz="1400" b="1" spc="-1" dirty="0" smtClean="0">
                <a:solidFill>
                  <a:schemeClr val="accent2">
                    <a:lumMod val="75000"/>
                  </a:schemeClr>
                </a:solidFill>
                <a:latin typeface="微软雅黑" panose="020B0503020204020204" pitchFamily="34" charset="-122"/>
                <a:ea typeface="微软雅黑" panose="020B0503020204020204" pitchFamily="34" charset="-122"/>
                <a:sym typeface="+mn-ea"/>
              </a:rPr>
              <a:t>悬崖</a:t>
            </a:r>
            <a:r>
              <a:rPr lang="zh-CN" altLang="en-US" sz="1400" spc="-1" dirty="0" smtClean="0">
                <a:solidFill>
                  <a:schemeClr val="accent2">
                    <a:lumMod val="75000"/>
                  </a:schemeClr>
                </a:solidFill>
                <a:latin typeface="微软雅黑" panose="020B0503020204020204" pitchFamily="34" charset="-122"/>
                <a:ea typeface="微软雅黑" panose="020B0503020204020204" pitchFamily="34" charset="-122"/>
                <a:sym typeface="+mn-ea"/>
              </a:rPr>
              <a:t>也是障碍物！</a:t>
            </a:r>
          </a:p>
        </p:txBody>
      </p:sp>
      <p:sp>
        <p:nvSpPr>
          <p:cNvPr id="31" name="文本框 30"/>
          <p:cNvSpPr txBox="1"/>
          <p:nvPr>
            <p:custDataLst>
              <p:tags r:id="rId4"/>
            </p:custDataLst>
          </p:nvPr>
        </p:nvSpPr>
        <p:spPr>
          <a:xfrm>
            <a:off x="623767" y="5517032"/>
            <a:ext cx="739310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悬崖环境特殊</a:t>
            </a:r>
            <a:r>
              <a:rPr lang="zh-CN" altLang="en-US" sz="1400" b="1" dirty="0" smtClean="0">
                <a:latin typeface="微软雅黑" panose="020B0503020204020204" pitchFamily="34" charset="-122"/>
                <a:ea typeface="微软雅黑" panose="020B0503020204020204" pitchFamily="34" charset="-122"/>
              </a:rPr>
              <a:t>处理</a:t>
            </a:r>
            <a:r>
              <a:rPr lang="en-US" altLang="zh-CN" sz="1400" b="1" dirty="0" smtClean="0">
                <a:latin typeface="微软雅黑" panose="020B0503020204020204" pitchFamily="34" charset="-122"/>
                <a:ea typeface="微软雅黑" panose="020B0503020204020204" pitchFamily="34" charset="-122"/>
              </a:rPr>
              <a:t>2 </a:t>
            </a:r>
            <a:r>
              <a:rPr lang="zh-CN" altLang="en-US" sz="1400" dirty="0" smtClean="0">
                <a:latin typeface="微软雅黑" panose="020B0503020204020204" pitchFamily="34" charset="-122"/>
                <a:ea typeface="微软雅黑" panose="020B0503020204020204" pitchFamily="34" charset="-122"/>
              </a:rPr>
              <a:t>：悬崖下的会产生的障碍物数量非常多，地图内存消耗是无法接受的</a:t>
            </a:r>
            <a:endParaRPr lang="zh-CN" altLang="en-US" sz="1400" dirty="0" smtClean="0">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5"/>
            </p:custDataLst>
          </p:nvPr>
        </p:nvSpPr>
        <p:spPr>
          <a:xfrm>
            <a:off x="717674" y="5839180"/>
            <a:ext cx="8301231"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sym typeface="+mn-ea"/>
              </a:rPr>
              <a:t>处理方式：悬崖只维护一个水平面上的体素的更新</a:t>
            </a:r>
          </a:p>
        </p:txBody>
      </p:sp>
      <p:sp>
        <p:nvSpPr>
          <p:cNvPr id="2" name="椭圆 1"/>
          <p:cNvSpPr/>
          <p:nvPr/>
        </p:nvSpPr>
        <p:spPr>
          <a:xfrm>
            <a:off x="10480972" y="2246068"/>
            <a:ext cx="938445" cy="349582"/>
          </a:xfrm>
          <a:prstGeom prst="ellipse">
            <a:avLst/>
          </a:prstGeom>
          <a:noFill/>
          <a:ln w="38100">
            <a:solidFill>
              <a:srgbClr val="FF81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34429" y="4256934"/>
            <a:ext cx="1175896" cy="258497"/>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传感器观测</a:t>
            </a:r>
            <a:endParaRPr lang="zh-CN" altLang="en-US" sz="1400" dirty="0">
              <a:solidFill>
                <a:schemeClr val="tx1"/>
              </a:solidFill>
            </a:endParaRPr>
          </a:p>
        </p:txBody>
      </p:sp>
      <p:sp>
        <p:nvSpPr>
          <p:cNvPr id="19" name="圆角矩形 18"/>
          <p:cNvSpPr/>
          <p:nvPr/>
        </p:nvSpPr>
        <p:spPr>
          <a:xfrm>
            <a:off x="2221049" y="4064918"/>
            <a:ext cx="1278001" cy="644297"/>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求解</a:t>
            </a:r>
            <a:r>
              <a:rPr lang="en-US" altLang="zh-CN" sz="1400" dirty="0">
                <a:solidFill>
                  <a:schemeClr val="tx1"/>
                </a:solidFill>
              </a:rPr>
              <a:t>3D</a:t>
            </a:r>
            <a:r>
              <a:rPr lang="zh-CN" altLang="en-US" sz="1400" dirty="0">
                <a:solidFill>
                  <a:schemeClr val="tx1"/>
                </a:solidFill>
              </a:rPr>
              <a:t>光线投射的</a:t>
            </a:r>
            <a:r>
              <a:rPr lang="zh-CN" altLang="en-US" sz="1400" dirty="0" smtClean="0">
                <a:solidFill>
                  <a:schemeClr val="tx1"/>
                </a:solidFill>
              </a:rPr>
              <a:t>格子</a:t>
            </a:r>
            <a:endParaRPr lang="zh-CN" altLang="en-US" sz="1400" dirty="0">
              <a:solidFill>
                <a:schemeClr val="tx1"/>
              </a:solidFill>
            </a:endParaRPr>
          </a:p>
        </p:txBody>
      </p:sp>
      <p:sp>
        <p:nvSpPr>
          <p:cNvPr id="20" name="圆角矩形 19"/>
          <p:cNvSpPr/>
          <p:nvPr/>
        </p:nvSpPr>
        <p:spPr>
          <a:xfrm>
            <a:off x="3932395" y="3926380"/>
            <a:ext cx="2015786" cy="353938"/>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光线路径上打穿的格子</a:t>
            </a:r>
            <a:endParaRPr lang="zh-CN" altLang="en-US" sz="1400" dirty="0">
              <a:solidFill>
                <a:schemeClr val="tx1"/>
              </a:solidFill>
            </a:endParaRPr>
          </a:p>
        </p:txBody>
      </p:sp>
      <p:sp>
        <p:nvSpPr>
          <p:cNvPr id="21" name="圆角矩形 20"/>
          <p:cNvSpPr/>
          <p:nvPr/>
        </p:nvSpPr>
        <p:spPr>
          <a:xfrm>
            <a:off x="3932830" y="4425498"/>
            <a:ext cx="2013373" cy="326288"/>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光线终点击中的格子</a:t>
            </a:r>
            <a:endParaRPr lang="zh-CN" altLang="en-US" sz="1400" dirty="0">
              <a:solidFill>
                <a:schemeClr val="tx1"/>
              </a:solidFill>
            </a:endParaRPr>
          </a:p>
        </p:txBody>
      </p:sp>
      <p:sp>
        <p:nvSpPr>
          <p:cNvPr id="22" name="圆角矩形 21"/>
          <p:cNvSpPr/>
          <p:nvPr/>
        </p:nvSpPr>
        <p:spPr>
          <a:xfrm>
            <a:off x="6324925" y="3653278"/>
            <a:ext cx="1519909" cy="305457"/>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地面上的格子</a:t>
            </a:r>
            <a:endParaRPr lang="zh-CN" altLang="en-US" sz="1400" dirty="0">
              <a:solidFill>
                <a:schemeClr val="tx1"/>
              </a:solidFill>
            </a:endParaRPr>
          </a:p>
        </p:txBody>
      </p:sp>
      <p:sp>
        <p:nvSpPr>
          <p:cNvPr id="23" name="圆角矩形 22"/>
          <p:cNvSpPr/>
          <p:nvPr/>
        </p:nvSpPr>
        <p:spPr>
          <a:xfrm>
            <a:off x="6324924" y="3968824"/>
            <a:ext cx="1519909" cy="285280"/>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地面下的格子</a:t>
            </a:r>
            <a:endParaRPr lang="zh-CN" altLang="en-US" sz="1400" dirty="0">
              <a:solidFill>
                <a:schemeClr val="tx1"/>
              </a:solidFill>
            </a:endParaRPr>
          </a:p>
        </p:txBody>
      </p:sp>
      <p:sp>
        <p:nvSpPr>
          <p:cNvPr id="24" name="圆角矩形 23"/>
          <p:cNvSpPr/>
          <p:nvPr/>
        </p:nvSpPr>
        <p:spPr>
          <a:xfrm>
            <a:off x="8172525" y="3642747"/>
            <a:ext cx="1190166" cy="322753"/>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Miss</a:t>
            </a:r>
            <a:r>
              <a:rPr lang="zh-CN" altLang="en-US" sz="1400" dirty="0" smtClean="0">
                <a:solidFill>
                  <a:schemeClr val="tx1"/>
                </a:solidFill>
              </a:rPr>
              <a:t>更新</a:t>
            </a:r>
            <a:endParaRPr lang="zh-CN" altLang="en-US" sz="1400" dirty="0">
              <a:solidFill>
                <a:schemeClr val="tx1"/>
              </a:solidFill>
            </a:endParaRPr>
          </a:p>
        </p:txBody>
      </p:sp>
      <p:sp>
        <p:nvSpPr>
          <p:cNvPr id="25" name="圆角矩形 24"/>
          <p:cNvSpPr/>
          <p:nvPr/>
        </p:nvSpPr>
        <p:spPr>
          <a:xfrm>
            <a:off x="8173897" y="3957301"/>
            <a:ext cx="1188794" cy="308325"/>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Hit</a:t>
            </a:r>
            <a:r>
              <a:rPr lang="zh-CN" altLang="en-US" sz="1400" dirty="0" smtClean="0">
                <a:solidFill>
                  <a:schemeClr val="tx1"/>
                </a:solidFill>
              </a:rPr>
              <a:t>更新</a:t>
            </a:r>
            <a:endParaRPr lang="zh-CN" altLang="en-US" sz="1400" dirty="0">
              <a:solidFill>
                <a:schemeClr val="tx1"/>
              </a:solidFill>
            </a:endParaRPr>
          </a:p>
        </p:txBody>
      </p:sp>
      <p:cxnSp>
        <p:nvCxnSpPr>
          <p:cNvPr id="12" name="直接箭头连接符 11"/>
          <p:cNvCxnSpPr>
            <a:stCxn id="20" idx="3"/>
            <a:endCxn id="22" idx="1"/>
          </p:cNvCxnSpPr>
          <p:nvPr/>
        </p:nvCxnSpPr>
        <p:spPr>
          <a:xfrm flipV="1">
            <a:off x="5948181" y="3806007"/>
            <a:ext cx="376744" cy="29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0" idx="3"/>
            <a:endCxn id="23" idx="1"/>
          </p:cNvCxnSpPr>
          <p:nvPr/>
        </p:nvCxnSpPr>
        <p:spPr>
          <a:xfrm>
            <a:off x="5948181" y="4103349"/>
            <a:ext cx="376743" cy="8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3"/>
            <a:endCxn id="24" idx="1"/>
          </p:cNvCxnSpPr>
          <p:nvPr/>
        </p:nvCxnSpPr>
        <p:spPr>
          <a:xfrm flipV="1">
            <a:off x="7844834" y="3804124"/>
            <a:ext cx="327691" cy="1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3" idx="3"/>
            <a:endCxn id="25" idx="1"/>
          </p:cNvCxnSpPr>
          <p:nvPr/>
        </p:nvCxnSpPr>
        <p:spPr>
          <a:xfrm>
            <a:off x="7844833" y="4111464"/>
            <a:ext cx="329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0" idx="3"/>
            <a:endCxn id="19" idx="1"/>
          </p:cNvCxnSpPr>
          <p:nvPr/>
        </p:nvCxnSpPr>
        <p:spPr>
          <a:xfrm>
            <a:off x="1910325" y="4386183"/>
            <a:ext cx="310724" cy="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9" idx="3"/>
            <a:endCxn id="20" idx="1"/>
          </p:cNvCxnSpPr>
          <p:nvPr/>
        </p:nvCxnSpPr>
        <p:spPr>
          <a:xfrm flipV="1">
            <a:off x="3499050" y="4103349"/>
            <a:ext cx="433345" cy="28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9" idx="3"/>
            <a:endCxn id="21" idx="1"/>
          </p:cNvCxnSpPr>
          <p:nvPr/>
        </p:nvCxnSpPr>
        <p:spPr>
          <a:xfrm>
            <a:off x="3499050" y="4387067"/>
            <a:ext cx="433780" cy="20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a:xfrm>
            <a:off x="9642597" y="3804123"/>
            <a:ext cx="1567694" cy="322753"/>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障碍物概率减少</a:t>
            </a:r>
            <a:endParaRPr lang="zh-CN" altLang="en-US" sz="1400" dirty="0">
              <a:solidFill>
                <a:schemeClr val="tx1"/>
              </a:solidFill>
            </a:endParaRPr>
          </a:p>
        </p:txBody>
      </p:sp>
      <p:cxnSp>
        <p:nvCxnSpPr>
          <p:cNvPr id="105" name="直接箭头连接符 104"/>
          <p:cNvCxnSpPr>
            <a:stCxn id="24" idx="3"/>
            <a:endCxn id="103" idx="1"/>
          </p:cNvCxnSpPr>
          <p:nvPr/>
        </p:nvCxnSpPr>
        <p:spPr>
          <a:xfrm>
            <a:off x="9362691" y="3804124"/>
            <a:ext cx="279906" cy="16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5" idx="3"/>
            <a:endCxn id="124" idx="1"/>
          </p:cNvCxnSpPr>
          <p:nvPr/>
        </p:nvCxnSpPr>
        <p:spPr>
          <a:xfrm>
            <a:off x="9362691" y="4111464"/>
            <a:ext cx="273081" cy="606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圆角矩形 115"/>
          <p:cNvSpPr/>
          <p:nvPr/>
        </p:nvSpPr>
        <p:spPr>
          <a:xfrm>
            <a:off x="6318100" y="4405342"/>
            <a:ext cx="1519909" cy="305457"/>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地面上的格子</a:t>
            </a:r>
            <a:endParaRPr lang="zh-CN" altLang="en-US" sz="1400" dirty="0">
              <a:solidFill>
                <a:schemeClr val="tx1"/>
              </a:solidFill>
            </a:endParaRPr>
          </a:p>
        </p:txBody>
      </p:sp>
      <p:sp>
        <p:nvSpPr>
          <p:cNvPr id="117" name="圆角矩形 116"/>
          <p:cNvSpPr/>
          <p:nvPr/>
        </p:nvSpPr>
        <p:spPr>
          <a:xfrm>
            <a:off x="6318099" y="4720888"/>
            <a:ext cx="1519909" cy="285280"/>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地面下的格子</a:t>
            </a:r>
            <a:endParaRPr lang="zh-CN" altLang="en-US" sz="1400" dirty="0">
              <a:solidFill>
                <a:schemeClr val="tx1"/>
              </a:solidFill>
            </a:endParaRPr>
          </a:p>
        </p:txBody>
      </p:sp>
      <p:sp>
        <p:nvSpPr>
          <p:cNvPr id="118" name="圆角矩形 117"/>
          <p:cNvSpPr/>
          <p:nvPr/>
        </p:nvSpPr>
        <p:spPr>
          <a:xfrm>
            <a:off x="8165700" y="4394811"/>
            <a:ext cx="1190166" cy="322753"/>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Hit</a:t>
            </a:r>
            <a:r>
              <a:rPr lang="zh-CN" altLang="en-US" sz="1400" dirty="0" smtClean="0">
                <a:solidFill>
                  <a:schemeClr val="tx1"/>
                </a:solidFill>
              </a:rPr>
              <a:t>更新</a:t>
            </a:r>
            <a:endParaRPr lang="zh-CN" altLang="en-US" sz="1400" dirty="0">
              <a:solidFill>
                <a:schemeClr val="tx1"/>
              </a:solidFill>
            </a:endParaRPr>
          </a:p>
        </p:txBody>
      </p:sp>
      <p:sp>
        <p:nvSpPr>
          <p:cNvPr id="119" name="圆角矩形 118"/>
          <p:cNvSpPr/>
          <p:nvPr/>
        </p:nvSpPr>
        <p:spPr>
          <a:xfrm>
            <a:off x="8167072" y="4709365"/>
            <a:ext cx="1188794" cy="308325"/>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Miss</a:t>
            </a:r>
            <a:r>
              <a:rPr lang="zh-CN" altLang="en-US" sz="1400" dirty="0" smtClean="0">
                <a:solidFill>
                  <a:schemeClr val="tx1"/>
                </a:solidFill>
              </a:rPr>
              <a:t>更新</a:t>
            </a:r>
            <a:endParaRPr lang="zh-CN" altLang="en-US" sz="1400" dirty="0">
              <a:solidFill>
                <a:schemeClr val="tx1"/>
              </a:solidFill>
            </a:endParaRPr>
          </a:p>
        </p:txBody>
      </p:sp>
      <p:cxnSp>
        <p:nvCxnSpPr>
          <p:cNvPr id="120" name="直接箭头连接符 119"/>
          <p:cNvCxnSpPr>
            <a:stCxn id="21" idx="3"/>
            <a:endCxn id="116" idx="1"/>
          </p:cNvCxnSpPr>
          <p:nvPr/>
        </p:nvCxnSpPr>
        <p:spPr>
          <a:xfrm flipV="1">
            <a:off x="5946203" y="4558071"/>
            <a:ext cx="371897" cy="3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21" idx="3"/>
            <a:endCxn id="117" idx="1"/>
          </p:cNvCxnSpPr>
          <p:nvPr/>
        </p:nvCxnSpPr>
        <p:spPr>
          <a:xfrm>
            <a:off x="5946203" y="4588642"/>
            <a:ext cx="371896" cy="274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16" idx="3"/>
            <a:endCxn id="118" idx="1"/>
          </p:cNvCxnSpPr>
          <p:nvPr/>
        </p:nvCxnSpPr>
        <p:spPr>
          <a:xfrm flipV="1">
            <a:off x="7838009" y="4556188"/>
            <a:ext cx="327691" cy="1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7" idx="3"/>
            <a:endCxn id="119" idx="1"/>
          </p:cNvCxnSpPr>
          <p:nvPr/>
        </p:nvCxnSpPr>
        <p:spPr>
          <a:xfrm>
            <a:off x="7838008" y="4863528"/>
            <a:ext cx="329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圆角矩形 123"/>
          <p:cNvSpPr/>
          <p:nvPr/>
        </p:nvSpPr>
        <p:spPr>
          <a:xfrm>
            <a:off x="9635772" y="4556187"/>
            <a:ext cx="1567694" cy="322753"/>
          </a:xfrm>
          <a:prstGeom prst="roundRect">
            <a:avLst/>
          </a:prstGeom>
          <a:noFill/>
          <a:ln w="190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障碍物概率</a:t>
            </a:r>
            <a:r>
              <a:rPr lang="zh-CN" altLang="en-US" sz="1400" dirty="0">
                <a:solidFill>
                  <a:schemeClr val="tx1"/>
                </a:solidFill>
              </a:rPr>
              <a:t>增加</a:t>
            </a:r>
          </a:p>
        </p:txBody>
      </p:sp>
      <p:cxnSp>
        <p:nvCxnSpPr>
          <p:cNvPr id="125" name="直接箭头连接符 124"/>
          <p:cNvCxnSpPr>
            <a:stCxn id="118" idx="3"/>
            <a:endCxn id="124" idx="1"/>
          </p:cNvCxnSpPr>
          <p:nvPr/>
        </p:nvCxnSpPr>
        <p:spPr>
          <a:xfrm>
            <a:off x="9355866" y="4556188"/>
            <a:ext cx="279906" cy="16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119" idx="3"/>
            <a:endCxn id="103" idx="1"/>
          </p:cNvCxnSpPr>
          <p:nvPr/>
        </p:nvCxnSpPr>
        <p:spPr>
          <a:xfrm flipV="1">
            <a:off x="9355866" y="3965500"/>
            <a:ext cx="286731" cy="8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ustomShape 3"/>
          <p:cNvSpPr/>
          <p:nvPr/>
        </p:nvSpPr>
        <p:spPr>
          <a:xfrm>
            <a:off x="156014" y="419618"/>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Action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490344" y="967623"/>
            <a:ext cx="4064000"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2</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障碍物</a:t>
            </a:r>
            <a:r>
              <a:rPr lang="zh-CN" altLang="en-US" sz="1600" b="1" dirty="0">
                <a:latin typeface="微软雅黑" panose="020B0503020204020204" pitchFamily="34" charset="-122"/>
                <a:ea typeface="微软雅黑" panose="020B0503020204020204" pitchFamily="34" charset="-122"/>
              </a:rPr>
              <a:t>概率</a:t>
            </a:r>
            <a:r>
              <a:rPr lang="zh-CN" altLang="en-US" sz="1600" b="1" dirty="0" smtClean="0">
                <a:latin typeface="微软雅黑" panose="020B0503020204020204" pitchFamily="34" charset="-122"/>
                <a:ea typeface="微软雅黑" panose="020B0503020204020204" pitchFamily="34" charset="-122"/>
              </a:rPr>
              <a:t>更新 与 悬崖环境处理</a:t>
            </a:r>
            <a:endParaRPr lang="zh-CN" altLang="en-US" sz="1600" b="1" dirty="0">
              <a:latin typeface="微软雅黑" panose="020B0503020204020204" pitchFamily="34" charset="-122"/>
              <a:ea typeface="微软雅黑" panose="020B0503020204020204" pitchFamily="34" charset="-122"/>
              <a:sym typeface="+mn-ea"/>
            </a:endParaRPr>
          </a:p>
        </p:txBody>
      </p:sp>
      <p:grpSp>
        <p:nvGrpSpPr>
          <p:cNvPr id="58" name="组合 57"/>
          <p:cNvGrpSpPr/>
          <p:nvPr/>
        </p:nvGrpSpPr>
        <p:grpSpPr>
          <a:xfrm>
            <a:off x="4935907" y="232878"/>
            <a:ext cx="3991863" cy="883188"/>
            <a:chOff x="4935907" y="232878"/>
            <a:chExt cx="3991863" cy="883188"/>
          </a:xfrm>
        </p:grpSpPr>
        <p:sp>
          <p:nvSpPr>
            <p:cNvPr id="59" name="矩形 58"/>
            <p:cNvSpPr/>
            <p:nvPr>
              <p:custDataLst>
                <p:tags r:id="rId6"/>
              </p:custDataLst>
            </p:nvPr>
          </p:nvSpPr>
          <p:spPr>
            <a:xfrm>
              <a:off x="5202621" y="804916"/>
              <a:ext cx="103759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60" name="矩形 59"/>
            <p:cNvSpPr/>
            <p:nvPr>
              <p:custDataLst>
                <p:tags r:id="rId7"/>
              </p:custDataLst>
            </p:nvPr>
          </p:nvSpPr>
          <p:spPr>
            <a:xfrm>
              <a:off x="4935907" y="234265"/>
              <a:ext cx="59690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61" name="矩形 60"/>
            <p:cNvSpPr/>
            <p:nvPr>
              <p:custDataLst>
                <p:tags r:id="rId8"/>
              </p:custDataLst>
            </p:nvPr>
          </p:nvSpPr>
          <p:spPr>
            <a:xfrm>
              <a:off x="5653457" y="234265"/>
              <a:ext cx="106172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动态地面阈值过滤</a:t>
              </a:r>
            </a:p>
          </p:txBody>
        </p:sp>
        <p:sp>
          <p:nvSpPr>
            <p:cNvPr id="62" name="矩形 61"/>
            <p:cNvSpPr/>
            <p:nvPr>
              <p:custDataLst>
                <p:tags r:id="rId9"/>
              </p:custDataLst>
            </p:nvPr>
          </p:nvSpPr>
          <p:spPr>
            <a:xfrm>
              <a:off x="6826937" y="234265"/>
              <a:ext cx="92710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63" name="直接箭头连接符 62"/>
            <p:cNvCxnSpPr>
              <a:stCxn id="59" idx="0"/>
              <a:endCxn id="60" idx="2"/>
            </p:cNvCxnSpPr>
            <p:nvPr>
              <p:custDataLst>
                <p:tags r:id="rId10"/>
              </p:custDataLst>
            </p:nvPr>
          </p:nvCxnSpPr>
          <p:spPr>
            <a:xfrm flipH="1" flipV="1">
              <a:off x="5234357" y="545415"/>
              <a:ext cx="487059"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9" idx="0"/>
              <a:endCxn id="61" idx="2"/>
            </p:cNvCxnSpPr>
            <p:nvPr>
              <p:custDataLst>
                <p:tags r:id="rId11"/>
              </p:custDataLst>
            </p:nvPr>
          </p:nvCxnSpPr>
          <p:spPr>
            <a:xfrm flipV="1">
              <a:off x="5721416" y="545415"/>
              <a:ext cx="462901"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1" idx="3"/>
              <a:endCxn id="62" idx="1"/>
            </p:cNvCxnSpPr>
            <p:nvPr>
              <p:custDataLst>
                <p:tags r:id="rId12"/>
              </p:custDataLst>
            </p:nvPr>
          </p:nvCxnSpPr>
          <p:spPr>
            <a:xfrm>
              <a:off x="6715177" y="389840"/>
              <a:ext cx="11176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3"/>
              <a:endCxn id="68" idx="1"/>
            </p:cNvCxnSpPr>
            <p:nvPr>
              <p:custDataLst>
                <p:tags r:id="rId13"/>
              </p:custDataLst>
            </p:nvPr>
          </p:nvCxnSpPr>
          <p:spPr>
            <a:xfrm flipV="1">
              <a:off x="7754037" y="388453"/>
              <a:ext cx="150748" cy="13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0" idx="3"/>
              <a:endCxn id="61" idx="1"/>
            </p:cNvCxnSpPr>
            <p:nvPr>
              <p:custDataLst>
                <p:tags r:id="rId14"/>
              </p:custDataLst>
            </p:nvPr>
          </p:nvCxnSpPr>
          <p:spPr>
            <a:xfrm>
              <a:off x="5532807" y="389840"/>
              <a:ext cx="12065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custDataLst>
                <p:tags r:id="rId15"/>
              </p:custDataLst>
            </p:nvPr>
          </p:nvSpPr>
          <p:spPr>
            <a:xfrm>
              <a:off x="7904785" y="232878"/>
              <a:ext cx="1022985" cy="31115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线结构光局部地图</a:t>
              </a:r>
              <a:r>
                <a:rPr lang="zh-CN" altLang="en-US" sz="800" dirty="0" smtClean="0">
                  <a:solidFill>
                    <a:schemeClr val="tx1"/>
                  </a:solidFill>
                  <a:latin typeface="微软雅黑" panose="020B0503020204020204" pitchFamily="34" charset="-122"/>
                  <a:ea typeface="微软雅黑" panose="020B0503020204020204" pitchFamily="34" charset="-122"/>
                </a:rPr>
                <a:t>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69002"/>
    </mc:Choice>
    <mc:Fallback xmlns="">
      <p:transition spd="slow" advTm="6900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pic>
        <p:nvPicPr>
          <p:cNvPr id="8" name="图片 7"/>
          <p:cNvPicPr>
            <a:picLocks noChangeAspect="1"/>
          </p:cNvPicPr>
          <p:nvPr>
            <p:custDataLst>
              <p:tags r:id="rId2"/>
            </p:custDataLst>
          </p:nvPr>
        </p:nvPicPr>
        <p:blipFill>
          <a:blip r:embed="rId32"/>
          <a:stretch>
            <a:fillRect/>
          </a:stretch>
        </p:blipFill>
        <p:spPr>
          <a:xfrm>
            <a:off x="8307705" y="2703830"/>
            <a:ext cx="3402965" cy="1548765"/>
          </a:xfrm>
          <a:prstGeom prst="rect">
            <a:avLst/>
          </a:prstGeom>
        </p:spPr>
      </p:pic>
      <p:pic>
        <p:nvPicPr>
          <p:cNvPr id="9" name="图片 8"/>
          <p:cNvPicPr>
            <a:picLocks noChangeAspect="1"/>
          </p:cNvPicPr>
          <p:nvPr>
            <p:custDataLst>
              <p:tags r:id="rId3"/>
            </p:custDataLst>
          </p:nvPr>
        </p:nvPicPr>
        <p:blipFill>
          <a:blip r:embed="rId33"/>
          <a:stretch>
            <a:fillRect/>
          </a:stretch>
        </p:blipFill>
        <p:spPr>
          <a:xfrm>
            <a:off x="8307070" y="4602480"/>
            <a:ext cx="3401060" cy="1612900"/>
          </a:xfrm>
          <a:prstGeom prst="rect">
            <a:avLst/>
          </a:prstGeom>
        </p:spPr>
      </p:pic>
      <p:pic>
        <p:nvPicPr>
          <p:cNvPr id="10" name="图片 9"/>
          <p:cNvPicPr>
            <a:picLocks noChangeAspect="1"/>
          </p:cNvPicPr>
          <p:nvPr>
            <p:custDataLst>
              <p:tags r:id="rId4"/>
            </p:custDataLst>
          </p:nvPr>
        </p:nvPicPr>
        <p:blipFill>
          <a:blip r:embed="rId34"/>
          <a:stretch>
            <a:fillRect/>
          </a:stretch>
        </p:blipFill>
        <p:spPr>
          <a:xfrm>
            <a:off x="8307070" y="772795"/>
            <a:ext cx="3403600" cy="1598930"/>
          </a:xfrm>
          <a:prstGeom prst="rect">
            <a:avLst/>
          </a:prstGeom>
        </p:spPr>
      </p:pic>
      <p:sp>
        <p:nvSpPr>
          <p:cNvPr id="12" name="文本框 11"/>
          <p:cNvSpPr txBox="1"/>
          <p:nvPr>
            <p:custDataLst>
              <p:tags r:id="rId5"/>
            </p:custDataLst>
          </p:nvPr>
        </p:nvSpPr>
        <p:spPr>
          <a:xfrm>
            <a:off x="896574" y="3450198"/>
            <a:ext cx="2548832" cy="414020"/>
          </a:xfrm>
          <a:prstGeom prst="rect">
            <a:avLst/>
          </a:prstGeom>
          <a:noFill/>
        </p:spPr>
        <p:txBody>
          <a:bodyPr wrap="square" rtlCol="0">
            <a:spAutoFit/>
          </a:bodyPr>
          <a:lstStyle/>
          <a:p>
            <a:pPr marL="0" lvl="1">
              <a:lnSpc>
                <a:spcPct val="150000"/>
              </a:lnSpc>
            </a:pPr>
            <a:r>
              <a:rPr lang="en-US" altLang="zh-CN" sz="1400" spc="-1" dirty="0">
                <a:solidFill>
                  <a:schemeClr val="tx1"/>
                </a:solidFill>
                <a:latin typeface="微软雅黑" panose="020B0503020204020204" pitchFamily="34" charset="-122"/>
                <a:ea typeface="微软雅黑" panose="020B0503020204020204" pitchFamily="34" charset="-122"/>
              </a:rPr>
              <a:t>2</a:t>
            </a:r>
            <a:r>
              <a:rPr lang="en-US" altLang="zh-CN" sz="1400" spc="-1" dirty="0" smtClean="0">
                <a:solidFill>
                  <a:schemeClr val="tx1"/>
                </a:solidFill>
                <a:latin typeface="微软雅黑" panose="020B0503020204020204" pitchFamily="34" charset="-122"/>
                <a:ea typeface="微软雅黑" panose="020B0503020204020204" pitchFamily="34" charset="-122"/>
              </a:rPr>
              <a:t>. </a:t>
            </a:r>
            <a:r>
              <a:rPr lang="zh-CN" altLang="en-US" sz="1400" spc="-1" dirty="0" smtClean="0">
                <a:solidFill>
                  <a:schemeClr val="tx1"/>
                </a:solidFill>
                <a:latin typeface="微软雅黑" panose="020B0503020204020204" pitchFamily="34" charset="-122"/>
                <a:ea typeface="微软雅黑" panose="020B0503020204020204" pitchFamily="34" charset="-122"/>
              </a:rPr>
              <a:t>动态地面阈值</a:t>
            </a:r>
          </a:p>
        </p:txBody>
      </p:sp>
      <p:sp>
        <p:nvSpPr>
          <p:cNvPr id="13" name="文本框 12"/>
          <p:cNvSpPr txBox="1"/>
          <p:nvPr>
            <p:custDataLst>
              <p:tags r:id="rId6"/>
            </p:custDataLst>
          </p:nvPr>
        </p:nvSpPr>
        <p:spPr>
          <a:xfrm>
            <a:off x="896574" y="1266309"/>
            <a:ext cx="4064000" cy="414020"/>
          </a:xfrm>
          <a:prstGeom prst="rect">
            <a:avLst/>
          </a:prstGeom>
          <a:noFill/>
        </p:spPr>
        <p:txBody>
          <a:bodyPr wrap="square" rtlCol="0">
            <a:spAutoFit/>
          </a:bodyPr>
          <a:lstStyle/>
          <a:p>
            <a:pPr marL="0" lvl="1">
              <a:lnSpc>
                <a:spcPct val="150000"/>
              </a:lnSpc>
            </a:pPr>
            <a:r>
              <a:rPr lang="en-US" altLang="zh-CN" sz="1400" spc="-1" dirty="0" smtClean="0">
                <a:solidFill>
                  <a:schemeClr val="tx1"/>
                </a:solidFill>
                <a:latin typeface="微软雅黑" panose="020B0503020204020204" pitchFamily="34" charset="-122"/>
                <a:ea typeface="微软雅黑" panose="020B0503020204020204" pitchFamily="34" charset="-122"/>
              </a:rPr>
              <a:t>1. IMU</a:t>
            </a:r>
            <a:r>
              <a:rPr lang="zh-CN" altLang="en-US" sz="1400" spc="-1" dirty="0" smtClean="0">
                <a:solidFill>
                  <a:schemeClr val="tx1"/>
                </a:solidFill>
                <a:latin typeface="微软雅黑" panose="020B0503020204020204" pitchFamily="34" charset="-122"/>
                <a:ea typeface="微软雅黑" panose="020B0503020204020204" pitchFamily="34" charset="-122"/>
              </a:rPr>
              <a:t>方差抖动评估</a:t>
            </a:r>
          </a:p>
        </p:txBody>
      </p:sp>
      <p:sp>
        <p:nvSpPr>
          <p:cNvPr id="14" name="文本框 13"/>
          <p:cNvSpPr txBox="1"/>
          <p:nvPr>
            <p:custDataLst>
              <p:tags r:id="rId7"/>
            </p:custDataLst>
          </p:nvPr>
        </p:nvSpPr>
        <p:spPr>
          <a:xfrm>
            <a:off x="1140702" y="1584209"/>
            <a:ext cx="6372860" cy="737235"/>
          </a:xfrm>
          <a:prstGeom prst="rect">
            <a:avLst/>
          </a:prstGeom>
          <a:noFill/>
        </p:spPr>
        <p:txBody>
          <a:bodyPr wrap="square" rtlCol="0">
            <a:spAutoFit/>
          </a:bodyPr>
          <a:lstStyle/>
          <a:p>
            <a:pPr marL="171450" lvl="1" indent="-171450">
              <a:lnSpc>
                <a:spcPct val="150000"/>
              </a:lnSpc>
              <a:buFont typeface="Arial" panose="020B0604020202020204" pitchFamily="34" charset="0"/>
              <a:buChar char="•"/>
            </a:pPr>
            <a:r>
              <a:rPr lang="zh-CN" altLang="en-US" sz="1400" spc="-1" dirty="0" smtClean="0">
                <a:solidFill>
                  <a:srgbClr val="7F13DC"/>
                </a:solidFill>
                <a:latin typeface="微软雅黑" panose="020B0503020204020204" pitchFamily="34" charset="-122"/>
                <a:ea typeface="微软雅黑" panose="020B0503020204020204" pitchFamily="34" charset="-122"/>
              </a:rPr>
              <a:t>计算多帧</a:t>
            </a:r>
            <a:r>
              <a:rPr lang="en-US" altLang="zh-CN" sz="1400" spc="-1" dirty="0" smtClean="0">
                <a:solidFill>
                  <a:srgbClr val="7F13DC"/>
                </a:solidFill>
                <a:latin typeface="微软雅黑" panose="020B0503020204020204" pitchFamily="34" charset="-122"/>
                <a:ea typeface="微软雅黑" panose="020B0503020204020204" pitchFamily="34" charset="-122"/>
              </a:rPr>
              <a:t>IMU</a:t>
            </a:r>
            <a:r>
              <a:rPr lang="zh-CN" altLang="en-US" sz="1400" spc="-1" dirty="0" smtClean="0">
                <a:solidFill>
                  <a:srgbClr val="7F13DC"/>
                </a:solidFill>
                <a:latin typeface="微软雅黑" panose="020B0503020204020204" pitchFamily="34" charset="-122"/>
                <a:ea typeface="微软雅黑" panose="020B0503020204020204" pitchFamily="34" charset="-122"/>
              </a:rPr>
              <a:t>方差，评估机器抖动情况</a:t>
            </a:r>
            <a:endParaRPr lang="en-US" altLang="zh-CN" sz="1400" spc="-1" dirty="0" smtClean="0">
              <a:solidFill>
                <a:srgbClr val="7F13DC"/>
              </a:solidFill>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并以抖动程度为依据，动态调整地面阈值与传感器</a:t>
            </a:r>
            <a:r>
              <a:rPr lang="en-US" altLang="zh-CN" sz="1400" spc="-1" dirty="0" err="1" smtClean="0">
                <a:solidFill>
                  <a:schemeClr val="tx1">
                    <a:lumMod val="75000"/>
                    <a:lumOff val="25000"/>
                  </a:schemeClr>
                </a:solidFill>
                <a:latin typeface="微软雅黑" panose="020B0503020204020204" pitchFamily="34" charset="-122"/>
                <a:ea typeface="微软雅黑" panose="020B0503020204020204" pitchFamily="34" charset="-122"/>
              </a:rPr>
              <a:t>Fov</a:t>
            </a:r>
          </a:p>
        </p:txBody>
      </p:sp>
      <p:sp>
        <p:nvSpPr>
          <p:cNvPr id="19" name="文本框 18"/>
          <p:cNvSpPr txBox="1"/>
          <p:nvPr>
            <p:custDataLst>
              <p:tags r:id="rId8"/>
            </p:custDataLst>
          </p:nvPr>
        </p:nvSpPr>
        <p:spPr>
          <a:xfrm>
            <a:off x="1146810" y="3734227"/>
            <a:ext cx="5419725" cy="737235"/>
          </a:xfrm>
          <a:prstGeom prst="rect">
            <a:avLst/>
          </a:prstGeom>
          <a:noFill/>
        </p:spPr>
        <p:txBody>
          <a:bodyPr wrap="square" rtlCol="0">
            <a:spAutoFit/>
          </a:bodyPr>
          <a:lstStyle/>
          <a:p>
            <a:pPr marL="0" lvl="1" indent="-171450" algn="l">
              <a:lnSpc>
                <a:spcPct val="150000"/>
              </a:lnSpc>
              <a:buClrTx/>
              <a:buSzTx/>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依据IMU方差，动态调整地面阈值</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lvl="1" indent="-171450" algn="l">
              <a:lnSpc>
                <a:spcPct val="150000"/>
              </a:lnSpc>
              <a:buClrTx/>
              <a:buSzTx/>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地毯地面阈值单独调整，直接设置地毯上的地面阈值为</a:t>
            </a: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2cm</a:t>
            </a:r>
          </a:p>
        </p:txBody>
      </p:sp>
      <p:sp>
        <p:nvSpPr>
          <p:cNvPr id="21" name="文本框 20"/>
          <p:cNvSpPr txBox="1"/>
          <p:nvPr>
            <p:custDataLst>
              <p:tags r:id="rId9"/>
            </p:custDataLst>
          </p:nvPr>
        </p:nvSpPr>
        <p:spPr>
          <a:xfrm>
            <a:off x="896574" y="4433732"/>
            <a:ext cx="2277992" cy="414020"/>
          </a:xfrm>
          <a:prstGeom prst="rect">
            <a:avLst/>
          </a:prstGeom>
          <a:noFill/>
        </p:spPr>
        <p:txBody>
          <a:bodyPr wrap="square" rtlCol="0">
            <a:spAutoFit/>
          </a:bodyPr>
          <a:lstStyle/>
          <a:p>
            <a:pPr marL="0" lvl="1">
              <a:lnSpc>
                <a:spcPct val="150000"/>
              </a:lnSpc>
            </a:pPr>
            <a:r>
              <a:rPr lang="en-US" altLang="zh-CN" sz="1400" spc="-1" dirty="0" smtClean="0">
                <a:solidFill>
                  <a:schemeClr val="tx1"/>
                </a:solidFill>
                <a:latin typeface="微软雅黑" panose="020B0503020204020204" pitchFamily="34" charset="-122"/>
                <a:ea typeface="微软雅黑" panose="020B0503020204020204" pitchFamily="34" charset="-122"/>
              </a:rPr>
              <a:t>3. </a:t>
            </a:r>
            <a:r>
              <a:rPr lang="zh-CN" altLang="en-US" sz="1400" spc="-1" dirty="0" smtClean="0">
                <a:solidFill>
                  <a:schemeClr val="tx1"/>
                </a:solidFill>
                <a:latin typeface="微软雅黑" panose="020B0503020204020204" pitchFamily="34" charset="-122"/>
                <a:ea typeface="微软雅黑" panose="020B0503020204020204" pitchFamily="34" charset="-122"/>
              </a:rPr>
              <a:t>动态</a:t>
            </a:r>
            <a:r>
              <a:rPr lang="en-US" altLang="zh-CN" sz="1400" spc="-1" dirty="0" err="1" smtClean="0">
                <a:solidFill>
                  <a:schemeClr val="tx1"/>
                </a:solidFill>
                <a:latin typeface="微软雅黑" panose="020B0503020204020204" pitchFamily="34" charset="-122"/>
                <a:ea typeface="微软雅黑" panose="020B0503020204020204" pitchFamily="34" charset="-122"/>
              </a:rPr>
              <a:t>Fov</a:t>
            </a:r>
            <a:r>
              <a:rPr lang="zh-CN" altLang="en-US" sz="1400" spc="-1" dirty="0" smtClean="0">
                <a:solidFill>
                  <a:schemeClr val="tx1"/>
                </a:solidFill>
                <a:latin typeface="微软雅黑" panose="020B0503020204020204" pitchFamily="34" charset="-122"/>
                <a:ea typeface="微软雅黑" panose="020B0503020204020204" pitchFamily="34" charset="-122"/>
              </a:rPr>
              <a:t>裁切</a:t>
            </a:r>
          </a:p>
        </p:txBody>
      </p:sp>
      <p:sp>
        <p:nvSpPr>
          <p:cNvPr id="28" name="文本框 27"/>
          <p:cNvSpPr txBox="1"/>
          <p:nvPr>
            <p:custDataLst>
              <p:tags r:id="rId10"/>
            </p:custDataLst>
          </p:nvPr>
        </p:nvSpPr>
        <p:spPr>
          <a:xfrm>
            <a:off x="1147445" y="4739919"/>
            <a:ext cx="3312795" cy="414020"/>
          </a:xfrm>
          <a:prstGeom prst="rect">
            <a:avLst/>
          </a:prstGeom>
          <a:noFill/>
        </p:spPr>
        <p:txBody>
          <a:bodyPr wrap="square" rtlCol="0">
            <a:spAutoFit/>
          </a:bodyPr>
          <a:lstStyle/>
          <a:p>
            <a:pPr marL="171450" lvl="1" indent="-1714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依据</a:t>
            </a: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rPr>
              <a:t>IMU</a:t>
            </a: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方差，动态调整</a:t>
            </a: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rPr>
              <a:t>Fov</a:t>
            </a:r>
          </a:p>
        </p:txBody>
      </p:sp>
      <p:sp>
        <p:nvSpPr>
          <p:cNvPr id="26" name="文本框 25"/>
          <p:cNvSpPr txBox="1"/>
          <p:nvPr>
            <p:custDataLst>
              <p:tags r:id="rId11"/>
            </p:custDataLst>
          </p:nvPr>
        </p:nvSpPr>
        <p:spPr>
          <a:xfrm>
            <a:off x="9188450" y="2355850"/>
            <a:ext cx="1856740" cy="245110"/>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IMU</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抖动方差</a:t>
            </a:r>
          </a:p>
        </p:txBody>
      </p:sp>
      <p:sp>
        <p:nvSpPr>
          <p:cNvPr id="38" name="文本框 37"/>
          <p:cNvSpPr txBox="1"/>
          <p:nvPr>
            <p:custDataLst>
              <p:tags r:id="rId12"/>
            </p:custDataLst>
          </p:nvPr>
        </p:nvSpPr>
        <p:spPr>
          <a:xfrm>
            <a:off x="9188450" y="4227830"/>
            <a:ext cx="1856740" cy="245110"/>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：动态地面阈值</a:t>
            </a:r>
          </a:p>
        </p:txBody>
      </p:sp>
      <p:sp>
        <p:nvSpPr>
          <p:cNvPr id="41" name="文本框 40"/>
          <p:cNvSpPr txBox="1"/>
          <p:nvPr>
            <p:custDataLst>
              <p:tags r:id="rId13"/>
            </p:custDataLst>
          </p:nvPr>
        </p:nvSpPr>
        <p:spPr>
          <a:xfrm>
            <a:off x="9188450" y="6190615"/>
            <a:ext cx="1856740" cy="246221"/>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：动态线结构光</a:t>
            </a:r>
            <a:r>
              <a:rPr lang="en-US" altLang="zh-CN" sz="10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Fov</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裁切</a:t>
            </a:r>
            <a:endPar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1663065" y="2418390"/>
            <a:ext cx="3983949" cy="1021080"/>
            <a:chOff x="1368425" y="1955800"/>
            <a:chExt cx="3983949" cy="1021080"/>
          </a:xfrm>
        </p:grpSpPr>
        <p:grpSp>
          <p:nvGrpSpPr>
            <p:cNvPr id="43" name="组合 42"/>
            <p:cNvGrpSpPr/>
            <p:nvPr/>
          </p:nvGrpSpPr>
          <p:grpSpPr>
            <a:xfrm>
              <a:off x="1368425" y="1955800"/>
              <a:ext cx="1668145" cy="1021080"/>
              <a:chOff x="9644" y="1366"/>
              <a:chExt cx="2864" cy="2421"/>
            </a:xfrm>
          </p:grpSpPr>
          <p:sp>
            <p:nvSpPr>
              <p:cNvPr id="27" name="文本框 26"/>
              <p:cNvSpPr txBox="1"/>
              <p:nvPr>
                <p:custDataLst>
                  <p:tags r:id="rId29"/>
                </p:custDataLst>
              </p:nvPr>
            </p:nvSpPr>
            <p:spPr>
              <a:xfrm>
                <a:off x="9644" y="3206"/>
                <a:ext cx="2646" cy="581"/>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式</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：增量方差计算</a:t>
                </a:r>
              </a:p>
            </p:txBody>
          </p:sp>
          <p:graphicFrame>
            <p:nvGraphicFramePr>
              <p:cNvPr id="42" name="对象 41">
                <a:hlinkClick r:id="" action="ppaction://ole?verb=0"/>
              </p:cNvPr>
              <p:cNvGraphicFramePr>
                <a:graphicFrameLocks noChangeAspect="1"/>
              </p:cNvGraphicFramePr>
              <p:nvPr/>
            </p:nvGraphicFramePr>
            <p:xfrm>
              <a:off x="9727" y="1366"/>
              <a:ext cx="2781" cy="1748"/>
            </p:xfrm>
            <a:graphic>
              <a:graphicData uri="http://schemas.openxmlformats.org/presentationml/2006/ole">
                <mc:AlternateContent xmlns:mc="http://schemas.openxmlformats.org/markup-compatibility/2006">
                  <mc:Choice xmlns:v="urn:schemas-microsoft-com:vml" Requires="v">
                    <p:oleObj spid="_x0000_s6541" r:id="rId35" imgW="1130300" imgH="711200" progId="Equation.KSEE3">
                      <p:embed/>
                    </p:oleObj>
                  </mc:Choice>
                  <mc:Fallback>
                    <p:oleObj r:id="rId35" imgW="1130300" imgH="711200" progId="Equation.KSEE3">
                      <p:embed/>
                      <p:pic>
                        <p:nvPicPr>
                          <p:cNvPr id="0" name="图片 1024"/>
                          <p:cNvPicPr/>
                          <p:nvPr/>
                        </p:nvPicPr>
                        <p:blipFill>
                          <a:blip r:embed="rId36"/>
                          <a:stretch>
                            <a:fillRect/>
                          </a:stretch>
                        </p:blipFill>
                        <p:spPr>
                          <a:xfrm>
                            <a:off x="9727" y="1366"/>
                            <a:ext cx="2781" cy="1748"/>
                          </a:xfrm>
                          <a:prstGeom prst="rect">
                            <a:avLst/>
                          </a:prstGeom>
                        </p:spPr>
                      </p:pic>
                    </p:oleObj>
                  </mc:Fallback>
                </mc:AlternateContent>
              </a:graphicData>
            </a:graphic>
          </p:graphicFrame>
        </p:grpSp>
        <p:grpSp>
          <p:nvGrpSpPr>
            <p:cNvPr id="46" name="组合 45"/>
            <p:cNvGrpSpPr/>
            <p:nvPr/>
          </p:nvGrpSpPr>
          <p:grpSpPr>
            <a:xfrm>
              <a:off x="3476666" y="1975297"/>
              <a:ext cx="1875708" cy="981970"/>
              <a:chOff x="9505" y="5245"/>
              <a:chExt cx="3614" cy="2096"/>
            </a:xfrm>
          </p:grpSpPr>
          <p:graphicFrame>
            <p:nvGraphicFramePr>
              <p:cNvPr id="44" name="对象 43">
                <a:hlinkClick r:id="" action="ppaction://ole?verb=0"/>
              </p:cNvPr>
              <p:cNvGraphicFramePr>
                <a:graphicFrameLocks noChangeAspect="1"/>
              </p:cNvGraphicFramePr>
              <p:nvPr>
                <p:custDataLst>
                  <p:tags r:id="rId27"/>
                </p:custDataLst>
              </p:nvPr>
            </p:nvGraphicFramePr>
            <p:xfrm>
              <a:off x="9659" y="5245"/>
              <a:ext cx="3460" cy="1479"/>
            </p:xfrm>
            <a:graphic>
              <a:graphicData uri="http://schemas.openxmlformats.org/presentationml/2006/ole">
                <mc:AlternateContent xmlns:mc="http://schemas.openxmlformats.org/markup-compatibility/2006">
                  <mc:Choice xmlns:v="urn:schemas-microsoft-com:vml" Requires="v">
                    <p:oleObj spid="_x0000_s6542" r:id="rId37" imgW="1600200" imgH="685800" progId="Equation.KSEE3">
                      <p:embed/>
                    </p:oleObj>
                  </mc:Choice>
                  <mc:Fallback>
                    <p:oleObj r:id="rId37" imgW="1600200" imgH="685800" progId="Equation.KSEE3">
                      <p:embed/>
                      <p:pic>
                        <p:nvPicPr>
                          <p:cNvPr id="0" name="图片 1024"/>
                          <p:cNvPicPr/>
                          <p:nvPr/>
                        </p:nvPicPr>
                        <p:blipFill>
                          <a:blip r:embed="rId38"/>
                          <a:stretch>
                            <a:fillRect/>
                          </a:stretch>
                        </p:blipFill>
                        <p:spPr>
                          <a:xfrm>
                            <a:off x="9659" y="5245"/>
                            <a:ext cx="3460" cy="1479"/>
                          </a:xfrm>
                          <a:prstGeom prst="rect">
                            <a:avLst/>
                          </a:prstGeom>
                        </p:spPr>
                      </p:pic>
                    </p:oleObj>
                  </mc:Fallback>
                </mc:AlternateContent>
              </a:graphicData>
            </a:graphic>
          </p:graphicFrame>
          <p:sp>
            <p:nvSpPr>
              <p:cNvPr id="45" name="文本框 44"/>
              <p:cNvSpPr txBox="1"/>
              <p:nvPr>
                <p:custDataLst>
                  <p:tags r:id="rId28"/>
                </p:custDataLst>
              </p:nvPr>
            </p:nvSpPr>
            <p:spPr>
              <a:xfrm>
                <a:off x="9505" y="6818"/>
                <a:ext cx="2983" cy="523"/>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式</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：动态参数调整</a:t>
                </a:r>
              </a:p>
            </p:txBody>
          </p:sp>
        </p:grpSp>
      </p:grpSp>
      <p:grpSp>
        <p:nvGrpSpPr>
          <p:cNvPr id="30" name="组合 29"/>
          <p:cNvGrpSpPr/>
          <p:nvPr/>
        </p:nvGrpSpPr>
        <p:grpSpPr>
          <a:xfrm>
            <a:off x="1614337" y="5198264"/>
            <a:ext cx="3392805" cy="1391920"/>
            <a:chOff x="13137" y="1208"/>
            <a:chExt cx="5343" cy="2192"/>
          </a:xfrm>
        </p:grpSpPr>
        <p:grpSp>
          <p:nvGrpSpPr>
            <p:cNvPr id="31" name="组合 30"/>
            <p:cNvGrpSpPr/>
            <p:nvPr/>
          </p:nvGrpSpPr>
          <p:grpSpPr>
            <a:xfrm>
              <a:off x="13137" y="1208"/>
              <a:ext cx="2765" cy="2192"/>
              <a:chOff x="9381362" y="811604"/>
              <a:chExt cx="2384511" cy="2152499"/>
            </a:xfrm>
          </p:grpSpPr>
          <p:pic>
            <p:nvPicPr>
              <p:cNvPr id="4102" name="Picture 6" descr="https://static.dingtalk.com/media/lADPJwY7YYAqnoHNDADNEAA_4096_3072.jpg_720x720q90g.jpg?bizType=im"/>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81362" y="811604"/>
                <a:ext cx="2384511" cy="1788384"/>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p:cNvSpPr txBox="1"/>
              <p:nvPr>
                <p:custDataLst>
                  <p:tags r:id="rId26"/>
                </p:custDataLst>
              </p:nvPr>
            </p:nvSpPr>
            <p:spPr>
              <a:xfrm>
                <a:off x="9733579" y="2585120"/>
                <a:ext cx="1680077" cy="378983"/>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：鹅卵石地面</a:t>
                </a:r>
              </a:p>
            </p:txBody>
          </p:sp>
        </p:grpSp>
        <p:grpSp>
          <p:nvGrpSpPr>
            <p:cNvPr id="34" name="组合 33"/>
            <p:cNvGrpSpPr/>
            <p:nvPr/>
          </p:nvGrpSpPr>
          <p:grpSpPr>
            <a:xfrm>
              <a:off x="15902" y="1208"/>
              <a:ext cx="2578" cy="2192"/>
              <a:chOff x="9359759" y="2785696"/>
              <a:chExt cx="2527177" cy="1881812"/>
            </a:xfrm>
          </p:grpSpPr>
          <p:pic>
            <p:nvPicPr>
              <p:cNvPr id="4100" name="Picture 4" descr="https://static.dingtalk.com/media/lADPKHe21HDOHrzNDADNEAA_4096_3072.jpg_720x720q90g.jpg?bizType=im"/>
              <p:cNvPicPr>
                <a:picLocks noChangeAspect="1" noChangeArrowheads="1"/>
              </p:cNvPicPr>
              <p:nvPr/>
            </p:nvPicPr>
            <p:blipFill>
              <a:blip r:embed="rId40" cstate="print">
                <a:extLst>
                  <a:ext uri="{28A0092B-C50C-407E-A947-70E740481C1C}">
                    <a14:useLocalDpi xmlns:a14="http://schemas.microsoft.com/office/drawing/2010/main" val="0"/>
                  </a:ext>
                </a:extLst>
              </a:blip>
              <a:srcRect r="12228" b="22247"/>
              <a:stretch>
                <a:fillRect/>
              </a:stretch>
            </p:blipFill>
            <p:spPr bwMode="auto">
              <a:xfrm>
                <a:off x="9359759" y="2785696"/>
                <a:ext cx="2527177" cy="1551847"/>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25"/>
                </p:custDataLst>
              </p:nvPr>
            </p:nvSpPr>
            <p:spPr>
              <a:xfrm>
                <a:off x="9738216" y="4336196"/>
                <a:ext cx="1680077" cy="331312"/>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：地毯地面</a:t>
                </a:r>
              </a:p>
            </p:txBody>
          </p:sp>
        </p:grpSp>
      </p:grpSp>
      <p:sp>
        <p:nvSpPr>
          <p:cNvPr id="36" name="文本框 35"/>
          <p:cNvSpPr txBox="1"/>
          <p:nvPr>
            <p:custDataLst>
              <p:tags r:id="rId14"/>
            </p:custDataLst>
          </p:nvPr>
        </p:nvSpPr>
        <p:spPr>
          <a:xfrm>
            <a:off x="5847358" y="6373521"/>
            <a:ext cx="1821180" cy="245110"/>
          </a:xfrm>
          <a:prstGeom prst="rect">
            <a:avLst/>
          </a:prstGeom>
          <a:noFill/>
        </p:spPr>
        <p:txBody>
          <a:bodyPr wrap="square" rtlCol="0" anchor="t">
            <a:spAutoFit/>
          </a:bodyPr>
          <a:lstStyle/>
          <a:p>
            <a:pPr algn="ct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：线结构光</a:t>
            </a:r>
            <a:r>
              <a:rPr lang="en-US" altLang="zh-CN" sz="10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Fov</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裁切示意</a:t>
            </a:r>
          </a:p>
        </p:txBody>
      </p:sp>
      <p:pic>
        <p:nvPicPr>
          <p:cNvPr id="37" name="图片 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296866" y="5034691"/>
            <a:ext cx="3010204" cy="1351888"/>
          </a:xfrm>
          <a:prstGeom prst="rect">
            <a:avLst/>
          </a:prstGeom>
        </p:spPr>
      </p:pic>
      <p:grpSp>
        <p:nvGrpSpPr>
          <p:cNvPr id="39" name="组合 38"/>
          <p:cNvGrpSpPr/>
          <p:nvPr/>
        </p:nvGrpSpPr>
        <p:grpSpPr>
          <a:xfrm>
            <a:off x="4935907" y="232878"/>
            <a:ext cx="3991863" cy="883188"/>
            <a:chOff x="4935907" y="232878"/>
            <a:chExt cx="3991863" cy="883188"/>
          </a:xfrm>
        </p:grpSpPr>
        <p:sp>
          <p:nvSpPr>
            <p:cNvPr id="40" name="矩形 39"/>
            <p:cNvSpPr/>
            <p:nvPr>
              <p:custDataLst>
                <p:tags r:id="rId15"/>
              </p:custDataLst>
            </p:nvPr>
          </p:nvSpPr>
          <p:spPr>
            <a:xfrm>
              <a:off x="5202621" y="804916"/>
              <a:ext cx="103759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47" name="矩形 46"/>
            <p:cNvSpPr/>
            <p:nvPr>
              <p:custDataLst>
                <p:tags r:id="rId16"/>
              </p:custDataLst>
            </p:nvPr>
          </p:nvSpPr>
          <p:spPr>
            <a:xfrm>
              <a:off x="4935907" y="234265"/>
              <a:ext cx="59690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48" name="矩形 47"/>
            <p:cNvSpPr/>
            <p:nvPr>
              <p:custDataLst>
                <p:tags r:id="rId17"/>
              </p:custDataLst>
            </p:nvPr>
          </p:nvSpPr>
          <p:spPr>
            <a:xfrm>
              <a:off x="5653457" y="234265"/>
              <a:ext cx="106172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动态地面阈值过滤</a:t>
              </a:r>
            </a:p>
          </p:txBody>
        </p:sp>
        <p:sp>
          <p:nvSpPr>
            <p:cNvPr id="49" name="矩形 48"/>
            <p:cNvSpPr/>
            <p:nvPr>
              <p:custDataLst>
                <p:tags r:id="rId18"/>
              </p:custDataLst>
            </p:nvPr>
          </p:nvSpPr>
          <p:spPr>
            <a:xfrm>
              <a:off x="6826937" y="234265"/>
              <a:ext cx="927100" cy="311150"/>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50" name="直接箭头连接符 49"/>
            <p:cNvCxnSpPr>
              <a:stCxn id="40" idx="0"/>
              <a:endCxn id="47" idx="2"/>
            </p:cNvCxnSpPr>
            <p:nvPr>
              <p:custDataLst>
                <p:tags r:id="rId19"/>
              </p:custDataLst>
            </p:nvPr>
          </p:nvCxnSpPr>
          <p:spPr>
            <a:xfrm flipH="1" flipV="1">
              <a:off x="5234357" y="545415"/>
              <a:ext cx="487059"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0" idx="0"/>
              <a:endCxn id="48" idx="2"/>
            </p:cNvCxnSpPr>
            <p:nvPr>
              <p:custDataLst>
                <p:tags r:id="rId20"/>
              </p:custDataLst>
            </p:nvPr>
          </p:nvCxnSpPr>
          <p:spPr>
            <a:xfrm flipV="1">
              <a:off x="5721416" y="545415"/>
              <a:ext cx="462901"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8" idx="3"/>
              <a:endCxn id="49" idx="1"/>
            </p:cNvCxnSpPr>
            <p:nvPr>
              <p:custDataLst>
                <p:tags r:id="rId21"/>
              </p:custDataLst>
            </p:nvPr>
          </p:nvCxnSpPr>
          <p:spPr>
            <a:xfrm>
              <a:off x="6715177" y="389840"/>
              <a:ext cx="11176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9" idx="3"/>
              <a:endCxn id="55" idx="1"/>
            </p:cNvCxnSpPr>
            <p:nvPr>
              <p:custDataLst>
                <p:tags r:id="rId22"/>
              </p:custDataLst>
            </p:nvPr>
          </p:nvCxnSpPr>
          <p:spPr>
            <a:xfrm flipV="1">
              <a:off x="7754037" y="388453"/>
              <a:ext cx="150748" cy="13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7" idx="3"/>
              <a:endCxn id="48" idx="1"/>
            </p:cNvCxnSpPr>
            <p:nvPr>
              <p:custDataLst>
                <p:tags r:id="rId23"/>
              </p:custDataLst>
            </p:nvPr>
          </p:nvCxnSpPr>
          <p:spPr>
            <a:xfrm>
              <a:off x="5532807" y="389840"/>
              <a:ext cx="12065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custDataLst>
                <p:tags r:id="rId24"/>
              </p:custDataLst>
            </p:nvPr>
          </p:nvSpPr>
          <p:spPr>
            <a:xfrm>
              <a:off x="7904785" y="232878"/>
              <a:ext cx="1022985" cy="31115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线结构光局部地图</a:t>
              </a:r>
              <a:r>
                <a:rPr lang="zh-CN" altLang="en-US" sz="800" dirty="0" smtClean="0">
                  <a:solidFill>
                    <a:schemeClr val="tx1"/>
                  </a:solidFill>
                  <a:latin typeface="微软雅黑" panose="020B0503020204020204" pitchFamily="34" charset="-122"/>
                  <a:ea typeface="微软雅黑" panose="020B0503020204020204" pitchFamily="34" charset="-122"/>
                </a:rPr>
                <a:t>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sp>
        <p:nvSpPr>
          <p:cNvPr id="56" name="CustomShape 3"/>
          <p:cNvSpPr/>
          <p:nvPr/>
        </p:nvSpPr>
        <p:spPr>
          <a:xfrm>
            <a:off x="156014" y="419618"/>
            <a:ext cx="1086480" cy="5480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Action</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490344" y="967623"/>
            <a:ext cx="4098646"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动态地面阈值与传感器动态</a:t>
            </a:r>
            <a:r>
              <a:rPr lang="en-US" altLang="zh-CN" sz="1600" b="1" dirty="0" err="1">
                <a:latin typeface="微软雅黑" panose="020B0503020204020204" pitchFamily="34" charset="-122"/>
                <a:ea typeface="微软雅黑" panose="020B0503020204020204" pitchFamily="34" charset="-122"/>
              </a:rPr>
              <a:t>Fov</a:t>
            </a:r>
            <a:r>
              <a:rPr lang="zh-CN" altLang="en-US" sz="1600" b="1" dirty="0">
                <a:latin typeface="微软雅黑" panose="020B0503020204020204" pitchFamily="34" charset="-122"/>
                <a:ea typeface="微软雅黑" panose="020B0503020204020204" pitchFamily="34" charset="-122"/>
              </a:rPr>
              <a:t>裁</a:t>
            </a:r>
            <a:r>
              <a:rPr lang="zh-CN" altLang="en-US" sz="1600" b="1" dirty="0" smtClean="0">
                <a:latin typeface="微软雅黑" panose="020B0503020204020204" pitchFamily="34" charset="-122"/>
                <a:ea typeface="微软雅黑" panose="020B0503020204020204" pitchFamily="34" charset="-122"/>
              </a:rPr>
              <a:t>切</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705"/>
    </mc:Choice>
    <mc:Fallback xmlns="">
      <p:transition spd="slow" advTm="4970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8" name="CustomShape 3"/>
          <p:cNvSpPr/>
          <p:nvPr/>
        </p:nvSpPr>
        <p:spPr>
          <a:xfrm>
            <a:off x="13480" y="1330740"/>
            <a:ext cx="7182299" cy="828089"/>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marL="742950" lvl="1" indent="-28575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rPr>
              <a:t>针对传感器的</a:t>
            </a:r>
            <a:r>
              <a:rPr lang="en-US" altLang="zh-CN" sz="1400" spc="-1" dirty="0" err="1" smtClean="0">
                <a:solidFill>
                  <a:schemeClr val="tx1">
                    <a:lumMod val="75000"/>
                    <a:lumOff val="25000"/>
                  </a:schemeClr>
                </a:solidFill>
                <a:latin typeface="微软雅黑" panose="020B0503020204020204" pitchFamily="34" charset="-122"/>
                <a:ea typeface="微软雅黑" panose="020B0503020204020204" pitchFamily="34" charset="-122"/>
              </a:rPr>
              <a:t>CornerCase</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实现了</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局</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部地图与各种过滤措施</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a:solidFill>
                <a:srgbClr val="7F13DC"/>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b="1" dirty="0" smtClean="0">
                <a:solidFill>
                  <a:srgbClr val="7F13DC"/>
                </a:solidFill>
                <a:latin typeface="微软雅黑" panose="020B0503020204020204" pitchFamily="34" charset="-122"/>
                <a:ea typeface="微软雅黑" panose="020B0503020204020204" pitchFamily="34" charset="-122"/>
              </a:rPr>
              <a:t>攻克</a:t>
            </a:r>
            <a:r>
              <a:rPr lang="zh-CN" altLang="en-US" sz="1400" b="1" dirty="0">
                <a:solidFill>
                  <a:srgbClr val="7F13DC"/>
                </a:solidFill>
                <a:latin typeface="微软雅黑" panose="020B0503020204020204" pitchFamily="34" charset="-122"/>
                <a:ea typeface="微软雅黑" panose="020B0503020204020204" pitchFamily="34" charset="-122"/>
              </a:rPr>
              <a:t>了线结构光在</a:t>
            </a:r>
            <a:r>
              <a:rPr lang="en-US" altLang="zh-CN" sz="1400" b="1" dirty="0">
                <a:solidFill>
                  <a:srgbClr val="7F13DC"/>
                </a:solidFill>
                <a:latin typeface="微软雅黑" panose="020B0503020204020204" pitchFamily="34" charset="-122"/>
                <a:ea typeface="微软雅黑" panose="020B0503020204020204" pitchFamily="34" charset="-122"/>
              </a:rPr>
              <a:t>AX4</a:t>
            </a:r>
            <a:r>
              <a:rPr lang="zh-CN" altLang="en-US" sz="1400" b="1" dirty="0">
                <a:solidFill>
                  <a:srgbClr val="7F13DC"/>
                </a:solidFill>
                <a:latin typeface="微软雅黑" panose="020B0503020204020204" pitchFamily="34" charset="-122"/>
                <a:ea typeface="微软雅黑" panose="020B0503020204020204" pitchFamily="34" charset="-122"/>
              </a:rPr>
              <a:t>上的应用难关</a:t>
            </a:r>
            <a:r>
              <a:rPr lang="zh-CN" altLang="en-US" sz="1400" b="1" dirty="0" smtClean="0">
                <a:solidFill>
                  <a:srgbClr val="7F13DC"/>
                </a:solidFill>
                <a:latin typeface="微软雅黑" panose="020B0503020204020204" pitchFamily="34" charset="-122"/>
                <a:ea typeface="微软雅黑" panose="020B0503020204020204" pitchFamily="34" charset="-122"/>
              </a:rPr>
              <a:t>，使扫地机的</a:t>
            </a:r>
            <a:r>
              <a:rPr lang="zh-CN" altLang="en-US" sz="1400" b="1" dirty="0">
                <a:solidFill>
                  <a:srgbClr val="7F13DC"/>
                </a:solidFill>
                <a:latin typeface="微软雅黑" panose="020B0503020204020204" pitchFamily="34" charset="-122"/>
                <a:ea typeface="微软雅黑" panose="020B0503020204020204" pitchFamily="34" charset="-122"/>
              </a:rPr>
              <a:t>各种</a:t>
            </a:r>
            <a:r>
              <a:rPr lang="zh-CN" altLang="en-US" sz="1400" b="1" dirty="0" smtClean="0">
                <a:solidFill>
                  <a:srgbClr val="7F13DC"/>
                </a:solidFill>
                <a:latin typeface="微软雅黑" panose="020B0503020204020204" pitchFamily="34" charset="-122"/>
                <a:ea typeface="微软雅黑" panose="020B0503020204020204" pitchFamily="34" charset="-122"/>
              </a:rPr>
              <a:t>行为正常运作</a:t>
            </a:r>
            <a:r>
              <a:rPr lang="zh-CN" altLang="en-US"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14" name="CustomShape 3"/>
          <p:cNvSpPr/>
          <p:nvPr/>
        </p:nvSpPr>
        <p:spPr>
          <a:xfrm>
            <a:off x="348227" y="654586"/>
            <a:ext cx="1086480" cy="5483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Result</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655602" y="5873399"/>
            <a:ext cx="1028551"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真实场景</a:t>
            </a:r>
          </a:p>
        </p:txBody>
      </p:sp>
      <p:sp>
        <p:nvSpPr>
          <p:cNvPr id="15" name="矩形 14"/>
          <p:cNvSpPr/>
          <p:nvPr/>
        </p:nvSpPr>
        <p:spPr>
          <a:xfrm>
            <a:off x="5757995" y="5987125"/>
            <a:ext cx="218155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：细节放大：</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线结构光全局地图</a:t>
            </a:r>
          </a:p>
        </p:txBody>
      </p:sp>
      <p:pic>
        <p:nvPicPr>
          <p:cNvPr id="17" name="图片 16"/>
          <p:cNvPicPr>
            <a:picLocks noChangeAspect="1"/>
          </p:cNvPicPr>
          <p:nvPr/>
        </p:nvPicPr>
        <p:blipFill>
          <a:blip r:embed="rId13"/>
          <a:stretch>
            <a:fillRect/>
          </a:stretch>
        </p:blipFill>
        <p:spPr>
          <a:xfrm>
            <a:off x="2472754" y="2845317"/>
            <a:ext cx="3015705" cy="3151193"/>
          </a:xfrm>
          <a:prstGeom prst="rect">
            <a:avLst/>
          </a:prstGeom>
        </p:spPr>
      </p:pic>
      <p:pic>
        <p:nvPicPr>
          <p:cNvPr id="18" name="图片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8113" y="3174688"/>
            <a:ext cx="1926186" cy="2568248"/>
          </a:xfrm>
          <a:prstGeom prst="rect">
            <a:avLst/>
          </a:prstGeom>
        </p:spPr>
      </p:pic>
      <p:pic>
        <p:nvPicPr>
          <p:cNvPr id="20" name="图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46914" y="4570504"/>
            <a:ext cx="2442776" cy="1302895"/>
          </a:xfrm>
          <a:prstGeom prst="rect">
            <a:avLst/>
          </a:prstGeom>
        </p:spPr>
      </p:pic>
      <p:pic>
        <p:nvPicPr>
          <p:cNvPr id="22" name="图片 21"/>
          <p:cNvPicPr>
            <a:picLocks noChangeAspect="1"/>
          </p:cNvPicPr>
          <p:nvPr/>
        </p:nvPicPr>
        <p:blipFill rotWithShape="1">
          <a:blip r:embed="rId16" cstate="print">
            <a:extLst>
              <a:ext uri="{28A0092B-C50C-407E-A947-70E740481C1C}">
                <a14:useLocalDpi xmlns:a14="http://schemas.microsoft.com/office/drawing/2010/main" val="0"/>
              </a:ext>
            </a:extLst>
          </a:blip>
          <a:srcRect t="16392"/>
          <a:stretch>
            <a:fillRect/>
          </a:stretch>
        </p:blipFill>
        <p:spPr>
          <a:xfrm>
            <a:off x="5629010" y="2845317"/>
            <a:ext cx="2439531" cy="1386640"/>
          </a:xfrm>
          <a:prstGeom prst="rect">
            <a:avLst/>
          </a:prstGeom>
        </p:spPr>
      </p:pic>
      <p:sp>
        <p:nvSpPr>
          <p:cNvPr id="23" name="矩形 22"/>
          <p:cNvSpPr/>
          <p:nvPr/>
        </p:nvSpPr>
        <p:spPr>
          <a:xfrm>
            <a:off x="3348600" y="6054894"/>
            <a:ext cx="1134093"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bag</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可视化</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757995" y="4235665"/>
            <a:ext cx="218155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：细节放大：</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线结构光局部地图</a:t>
            </a:r>
          </a:p>
        </p:txBody>
      </p:sp>
      <p:grpSp>
        <p:nvGrpSpPr>
          <p:cNvPr id="10" name="组合 9"/>
          <p:cNvGrpSpPr/>
          <p:nvPr/>
        </p:nvGrpSpPr>
        <p:grpSpPr>
          <a:xfrm>
            <a:off x="8258398" y="3187450"/>
            <a:ext cx="3973488" cy="2799675"/>
            <a:chOff x="1845839" y="2898414"/>
            <a:chExt cx="5414299" cy="3897117"/>
          </a:xfrm>
        </p:grpSpPr>
        <p:pic>
          <p:nvPicPr>
            <p:cNvPr id="11" name="图片 10"/>
            <p:cNvPicPr>
              <a:picLocks noChangeAspect="1"/>
            </p:cNvPicPr>
            <p:nvPr/>
          </p:nvPicPr>
          <p:blipFill rotWithShape="1">
            <a:blip r:embed="rId17" cstate="print">
              <a:extLst>
                <a:ext uri="{28A0092B-C50C-407E-A947-70E740481C1C}">
                  <a14:useLocalDpi xmlns:a14="http://schemas.microsoft.com/office/drawing/2010/main" val="0"/>
                </a:ext>
              </a:extLst>
            </a:blip>
            <a:srcRect l="42431" t="20068" r="13402" b="21819"/>
            <a:stretch>
              <a:fillRect/>
            </a:stretch>
          </p:blipFill>
          <p:spPr>
            <a:xfrm>
              <a:off x="1845839" y="2898414"/>
              <a:ext cx="2563458" cy="3495351"/>
            </a:xfrm>
            <a:prstGeom prst="rect">
              <a:avLst/>
            </a:prstGeom>
          </p:spPr>
        </p:pic>
        <p:pic>
          <p:nvPicPr>
            <p:cNvPr id="19" name="图片 18"/>
            <p:cNvPicPr>
              <a:picLocks noChangeAspect="1"/>
            </p:cNvPicPr>
            <p:nvPr/>
          </p:nvPicPr>
          <p:blipFill rotWithShape="1">
            <a:blip r:embed="rId18" cstate="print">
              <a:extLst>
                <a:ext uri="{28A0092B-C50C-407E-A947-70E740481C1C}">
                  <a14:useLocalDpi xmlns:a14="http://schemas.microsoft.com/office/drawing/2010/main" val="0"/>
                </a:ext>
              </a:extLst>
            </a:blip>
            <a:srcRect l="37417" t="7866" r="9648" b="8667"/>
            <a:stretch>
              <a:fillRect/>
            </a:stretch>
          </p:blipFill>
          <p:spPr>
            <a:xfrm>
              <a:off x="4379034" y="2898414"/>
              <a:ext cx="2881104" cy="3495293"/>
            </a:xfrm>
            <a:prstGeom prst="rect">
              <a:avLst/>
            </a:prstGeom>
          </p:spPr>
        </p:pic>
        <p:sp>
          <p:nvSpPr>
            <p:cNvPr id="21" name="矩形 20"/>
            <p:cNvSpPr/>
            <p:nvPr/>
          </p:nvSpPr>
          <p:spPr>
            <a:xfrm>
              <a:off x="2466920" y="6452794"/>
              <a:ext cx="1321293" cy="342737"/>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优化前</a:t>
              </a:r>
            </a:p>
          </p:txBody>
        </p:sp>
        <p:sp>
          <p:nvSpPr>
            <p:cNvPr id="25" name="矩形 24"/>
            <p:cNvSpPr/>
            <p:nvPr/>
          </p:nvSpPr>
          <p:spPr>
            <a:xfrm>
              <a:off x="5184007" y="6452793"/>
              <a:ext cx="1271156" cy="342737"/>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优化后</a:t>
              </a:r>
            </a:p>
          </p:txBody>
        </p:sp>
      </p:grpSp>
      <p:sp>
        <p:nvSpPr>
          <p:cNvPr id="127" name="矩形 126"/>
          <p:cNvSpPr/>
          <p:nvPr/>
        </p:nvSpPr>
        <p:spPr>
          <a:xfrm>
            <a:off x="9401359" y="1825830"/>
            <a:ext cx="2239766"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线结构光局部地图</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7391966" y="1188863"/>
            <a:ext cx="3991863" cy="883188"/>
            <a:chOff x="4935907" y="232878"/>
            <a:chExt cx="3991863" cy="883188"/>
          </a:xfrm>
        </p:grpSpPr>
        <p:sp>
          <p:nvSpPr>
            <p:cNvPr id="36" name="矩形 35"/>
            <p:cNvSpPr/>
            <p:nvPr>
              <p:custDataLst>
                <p:tags r:id="rId1"/>
              </p:custDataLst>
            </p:nvPr>
          </p:nvSpPr>
          <p:spPr>
            <a:xfrm>
              <a:off x="5202621" y="804916"/>
              <a:ext cx="103759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sym typeface="+mn-ea"/>
                </a:rPr>
                <a:t>IMU</a:t>
              </a:r>
              <a:r>
                <a:rPr lang="zh-CN" altLang="en-US" sz="800" dirty="0">
                  <a:solidFill>
                    <a:schemeClr val="tx1"/>
                  </a:solidFill>
                  <a:latin typeface="微软雅黑" panose="020B0503020204020204" pitchFamily="34" charset="-122"/>
                  <a:ea typeface="微软雅黑" panose="020B0503020204020204" pitchFamily="34" charset="-122"/>
                  <a:sym typeface="+mn-ea"/>
                </a:rPr>
                <a:t>方差抖动评估</a:t>
              </a:r>
            </a:p>
          </p:txBody>
        </p:sp>
        <p:sp>
          <p:nvSpPr>
            <p:cNvPr id="37" name="矩形 36"/>
            <p:cNvSpPr/>
            <p:nvPr>
              <p:custDataLst>
                <p:tags r:id="rId2"/>
              </p:custDataLst>
            </p:nvPr>
          </p:nvSpPr>
          <p:spPr>
            <a:xfrm>
              <a:off x="4935907" y="234265"/>
              <a:ext cx="59690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latin typeface="微软雅黑" panose="020B0503020204020204" pitchFamily="34" charset="-122"/>
                  <a:ea typeface="微软雅黑" panose="020B0503020204020204" pitchFamily="34" charset="-122"/>
                </a:rPr>
                <a:t>Fov</a:t>
              </a:r>
              <a:r>
                <a:rPr lang="zh-CN" altLang="en-US" sz="800" dirty="0">
                  <a:solidFill>
                    <a:schemeClr val="tx1"/>
                  </a:solidFill>
                  <a:latin typeface="微软雅黑" panose="020B0503020204020204" pitchFamily="34" charset="-122"/>
                  <a:ea typeface="微软雅黑" panose="020B0503020204020204" pitchFamily="34" charset="-122"/>
                </a:rPr>
                <a:t>过滤</a:t>
              </a:r>
            </a:p>
          </p:txBody>
        </p:sp>
        <p:sp>
          <p:nvSpPr>
            <p:cNvPr id="38" name="矩形 37"/>
            <p:cNvSpPr/>
            <p:nvPr>
              <p:custDataLst>
                <p:tags r:id="rId3"/>
              </p:custDataLst>
            </p:nvPr>
          </p:nvSpPr>
          <p:spPr>
            <a:xfrm>
              <a:off x="5653457" y="234265"/>
              <a:ext cx="106172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动态地面阈值过滤</a:t>
              </a:r>
            </a:p>
          </p:txBody>
        </p:sp>
        <p:sp>
          <p:nvSpPr>
            <p:cNvPr id="39" name="矩形 38"/>
            <p:cNvSpPr/>
            <p:nvPr>
              <p:custDataLst>
                <p:tags r:id="rId4"/>
              </p:custDataLst>
            </p:nvPr>
          </p:nvSpPr>
          <p:spPr>
            <a:xfrm>
              <a:off x="6826937" y="234265"/>
              <a:ext cx="927100"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观测概率</a:t>
              </a:r>
              <a:r>
                <a:rPr lang="zh-CN" altLang="en-US" sz="800" dirty="0" smtClean="0">
                  <a:solidFill>
                    <a:schemeClr val="tx1"/>
                  </a:solidFill>
                  <a:latin typeface="微软雅黑" panose="020B0503020204020204" pitchFamily="34" charset="-122"/>
                  <a:ea typeface="微软雅黑" panose="020B0503020204020204" pitchFamily="34" charset="-122"/>
                </a:rPr>
                <a:t>更新</a:t>
              </a:r>
              <a:endParaRPr lang="en-US" altLang="zh-CN" sz="800" dirty="0" smtClean="0">
                <a:solidFill>
                  <a:schemeClr val="tx1"/>
                </a:solidFill>
                <a:latin typeface="微软雅黑" panose="020B0503020204020204" pitchFamily="34" charset="-122"/>
                <a:ea typeface="微软雅黑" panose="020B0503020204020204" pitchFamily="34" charset="-122"/>
              </a:endParaRPr>
            </a:p>
            <a:p>
              <a:pPr algn="ctr"/>
              <a:r>
                <a:rPr lang="zh-CN" altLang="en-US" sz="800" dirty="0" smtClean="0">
                  <a:solidFill>
                    <a:schemeClr val="tx1"/>
                  </a:solidFill>
                  <a:latin typeface="微软雅黑" panose="020B0503020204020204" pitchFamily="34" charset="-122"/>
                  <a:ea typeface="微软雅黑" panose="020B0503020204020204" pitchFamily="34" charset="-122"/>
                </a:rPr>
                <a:t>与悬崖环境处理</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40" name="直接箭头连接符 39"/>
            <p:cNvCxnSpPr>
              <a:stCxn id="36" idx="0"/>
              <a:endCxn id="37" idx="2"/>
            </p:cNvCxnSpPr>
            <p:nvPr>
              <p:custDataLst>
                <p:tags r:id="rId5"/>
              </p:custDataLst>
            </p:nvPr>
          </p:nvCxnSpPr>
          <p:spPr>
            <a:xfrm flipH="1" flipV="1">
              <a:off x="5234357" y="545415"/>
              <a:ext cx="487059"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6" idx="0"/>
              <a:endCxn id="38" idx="2"/>
            </p:cNvCxnSpPr>
            <p:nvPr>
              <p:custDataLst>
                <p:tags r:id="rId6"/>
              </p:custDataLst>
            </p:nvPr>
          </p:nvCxnSpPr>
          <p:spPr>
            <a:xfrm flipV="1">
              <a:off x="5721416" y="545415"/>
              <a:ext cx="462901" cy="25950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8" idx="3"/>
              <a:endCxn id="39" idx="1"/>
            </p:cNvCxnSpPr>
            <p:nvPr>
              <p:custDataLst>
                <p:tags r:id="rId7"/>
              </p:custDataLst>
            </p:nvPr>
          </p:nvCxnSpPr>
          <p:spPr>
            <a:xfrm>
              <a:off x="6715177" y="389840"/>
              <a:ext cx="11176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3"/>
              <a:endCxn id="45" idx="1"/>
            </p:cNvCxnSpPr>
            <p:nvPr>
              <p:custDataLst>
                <p:tags r:id="rId8"/>
              </p:custDataLst>
            </p:nvPr>
          </p:nvCxnSpPr>
          <p:spPr>
            <a:xfrm flipV="1">
              <a:off x="7754037" y="388453"/>
              <a:ext cx="150748" cy="13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custDataLst>
                <p:tags r:id="rId9"/>
              </p:custDataLst>
            </p:nvPr>
          </p:nvCxnSpPr>
          <p:spPr>
            <a:xfrm>
              <a:off x="5532807" y="389840"/>
              <a:ext cx="12065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custDataLst>
                <p:tags r:id="rId10"/>
              </p:custDataLst>
            </p:nvPr>
          </p:nvSpPr>
          <p:spPr>
            <a:xfrm>
              <a:off x="7904785" y="232878"/>
              <a:ext cx="1022985" cy="311150"/>
            </a:xfrm>
            <a:prstGeom prst="rect">
              <a:avLst/>
            </a:prstGeom>
            <a:solidFill>
              <a:schemeClr val="accent6">
                <a:lumMod val="60000"/>
                <a:lumOff val="4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线结构光局部地图</a:t>
              </a:r>
              <a:r>
                <a:rPr lang="zh-CN" altLang="en-US" sz="800" dirty="0" smtClean="0">
                  <a:solidFill>
                    <a:schemeClr val="tx1"/>
                  </a:solidFill>
                  <a:latin typeface="微软雅黑" panose="020B0503020204020204" pitchFamily="34" charset="-122"/>
                  <a:ea typeface="微软雅黑" panose="020B0503020204020204" pitchFamily="34" charset="-122"/>
                </a:rPr>
                <a:t>构建</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6166"/>
    </mc:Choice>
    <mc:Fallback xmlns="">
      <p:transition spd="slow" advTm="3616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双线结构光局部地图项目</a:t>
            </a:r>
          </a:p>
        </p:txBody>
      </p:sp>
      <p:sp>
        <p:nvSpPr>
          <p:cNvPr id="26" name="文本框 25"/>
          <p:cNvSpPr txBox="1"/>
          <p:nvPr/>
        </p:nvSpPr>
        <p:spPr>
          <a:xfrm>
            <a:off x="1310822" y="1649306"/>
            <a:ext cx="9551445" cy="3093154"/>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总结</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传感器的前期验证至关重要！！！</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对于噪声多的传感器类型，设置多种滤波算法可以有效过滤噪声。</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规划控制应该减少</a:t>
            </a:r>
            <a:r>
              <a:rPr lang="zh-CN" altLang="en-US" sz="1400" dirty="0" smtClean="0">
                <a:latin typeface="微软雅黑" panose="020B0503020204020204" pitchFamily="34" charset="-122"/>
                <a:ea typeface="微软雅黑" panose="020B0503020204020204" pitchFamily="34" charset="-122"/>
              </a:rPr>
              <a:t>对原始传感器</a:t>
            </a:r>
            <a:r>
              <a:rPr lang="zh-CN" altLang="en-US" sz="1400" dirty="0">
                <a:latin typeface="微软雅黑" panose="020B0503020204020204" pitchFamily="34" charset="-122"/>
                <a:ea typeface="微软雅黑" panose="020B0503020204020204" pitchFamily="34" charset="-122"/>
              </a:rPr>
              <a:t>数据的直接使用， </a:t>
            </a:r>
            <a:r>
              <a:rPr lang="zh-CN" altLang="en-US" sz="1400" dirty="0" smtClean="0">
                <a:latin typeface="微软雅黑" panose="020B0503020204020204" pitchFamily="34" charset="-122"/>
                <a:ea typeface="微软雅黑" panose="020B0503020204020204" pitchFamily="34" charset="-122"/>
              </a:rPr>
              <a:t>尽可能使用</a:t>
            </a:r>
            <a:r>
              <a:rPr lang="zh-CN" altLang="en-US" sz="1400" dirty="0">
                <a:latin typeface="微软雅黑" panose="020B0503020204020204" pitchFamily="34" charset="-122"/>
                <a:ea typeface="微软雅黑" panose="020B0503020204020204" pitchFamily="34" charset="-122"/>
              </a:rPr>
              <a:t>地图端提供的过滤后的数据</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en-US" altLang="zh-CN" sz="1400" spc="-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经验</a:t>
            </a:r>
            <a:endParaRPr lang="en-US" altLang="zh-CN" sz="2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342900" indent="-342900">
              <a:lnSpc>
                <a:spcPct val="150000"/>
              </a:lnSpc>
              <a:buFont typeface="Arial" panose="020B0604020202020204" pitchFamily="34" charset="0"/>
              <a:buChar char="•"/>
            </a:pPr>
            <a:r>
              <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在线结构光地图方案的设计与实现过程中，跨部门合作，与传感器的同事沟通交流时收获了很多传感器方面的经验。</a:t>
            </a:r>
            <a:endPar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342900" indent="-342900">
              <a:lnSpc>
                <a:spcPct val="150000"/>
              </a:lnSpc>
              <a:buFont typeface="Arial" panose="020B0604020202020204" pitchFamily="34" charset="0"/>
              <a:buChar char="•"/>
            </a:pPr>
            <a:r>
              <a:rPr lang="zh-CN" altLang="en-US" sz="2000" spc="-1" dirty="0" smtClean="0">
                <a:solidFill>
                  <a:srgbClr val="7F13DC"/>
                </a:solidFill>
                <a:latin typeface="微软雅黑" panose="020B0503020204020204" pitchFamily="34" charset="-122"/>
                <a:ea typeface="微软雅黑" panose="020B0503020204020204" pitchFamily="34" charset="-122"/>
                <a:sym typeface="Wingdings" panose="05000000000000000000" pitchFamily="2" charset="2"/>
              </a:rPr>
              <a:t>软件算法要想设计得好，了解硬件是非常重要的！！！</a:t>
            </a:r>
          </a:p>
        </p:txBody>
      </p:sp>
    </p:spTree>
    <p:extLst>
      <p:ext uri="{BB962C8B-B14F-4D97-AF65-F5344CB8AC3E}">
        <p14:creationId xmlns:p14="http://schemas.microsoft.com/office/powerpoint/2010/main" val="2895658342"/>
      </p:ext>
    </p:extLst>
  </p:cSld>
  <p:clrMapOvr>
    <a:masterClrMapping/>
  </p:clrMapOvr>
  <mc:AlternateContent xmlns:mc="http://schemas.openxmlformats.org/markup-compatibility/2006" xmlns:p14="http://schemas.microsoft.com/office/powerpoint/2010/main">
    <mc:Choice Requires="p14">
      <p:transition spd="slow" p14:dur="2000" advTm="41314"/>
    </mc:Choice>
    <mc:Fallback xmlns="">
      <p:transition spd="slow" advTm="4131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187322" y="2755353"/>
            <a:ext cx="4458837" cy="2169825"/>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可</a:t>
            </a:r>
            <a:r>
              <a:rPr lang="zh-CN" altLang="en-US" sz="2000" b="1" dirty="0" smtClean="0">
                <a:latin typeface="微软雅黑" panose="020B0503020204020204" pitchFamily="34" charset="-122"/>
                <a:ea typeface="微软雅黑" panose="020B0503020204020204" pitchFamily="34" charset="-122"/>
              </a:rPr>
              <a:t>达地图方案设计与实现</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双线结构光局部地图项目</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覆盖弓形规划</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覆盖算法</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收敛专项</a:t>
            </a:r>
            <a:endParaRPr lang="zh-CN" altLang="en-US" sz="2000" b="1" dirty="0">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4165449" y="3962250"/>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530463"/>
      </p:ext>
    </p:extLst>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499624"/>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覆盖</a:t>
            </a:r>
            <a:r>
              <a:rPr lang="zh-CN" altLang="en-US" sz="2000" b="1" spc="-1" dirty="0" smtClean="0">
                <a:latin typeface="微软雅黑" panose="020B0503020204020204" pitchFamily="34" charset="-122"/>
                <a:ea typeface="微软雅黑" panose="020B0503020204020204" pitchFamily="34" charset="-122"/>
                <a:sym typeface="+mn-ea"/>
              </a:rPr>
              <a:t>弓形规划</a:t>
            </a:r>
            <a:endParaRPr lang="zh-CN" altLang="en-US" sz="2000" b="1" spc="-1"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83651" y="806611"/>
            <a:ext cx="7707016" cy="2123658"/>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Situation</a:t>
            </a: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覆盖规划路径美观度不足，不够合理</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间距疏密不均</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弓形路径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断开</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重复弓形</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机器到底是怎么做弓形覆盖的？</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descr="fugaigongxingguiji-lingluan"/>
          <p:cNvPicPr>
            <a:picLocks noChangeAspect="1"/>
          </p:cNvPicPr>
          <p:nvPr/>
        </p:nvPicPr>
        <p:blipFill>
          <a:blip r:embed="rId3"/>
          <a:stretch>
            <a:fillRect/>
          </a:stretch>
        </p:blipFill>
        <p:spPr>
          <a:xfrm>
            <a:off x="5313585" y="524485"/>
            <a:ext cx="3072068" cy="2627581"/>
          </a:xfrm>
          <a:prstGeom prst="rect">
            <a:avLst/>
          </a:prstGeom>
        </p:spPr>
      </p:pic>
      <p:pic>
        <p:nvPicPr>
          <p:cNvPr id="10" name="图片 9" descr="node_planning-2023-11-22_00_05_04-region-plan-18357782209786"/>
          <p:cNvPicPr>
            <a:picLocks noChangeAspect="1"/>
          </p:cNvPicPr>
          <p:nvPr/>
        </p:nvPicPr>
        <p:blipFill>
          <a:blip r:embed="rId4"/>
          <a:stretch>
            <a:fillRect/>
          </a:stretch>
        </p:blipFill>
        <p:spPr>
          <a:xfrm>
            <a:off x="827402" y="3842048"/>
            <a:ext cx="1387660" cy="2243442"/>
          </a:xfrm>
          <a:prstGeom prst="rect">
            <a:avLst/>
          </a:prstGeom>
        </p:spPr>
      </p:pic>
      <p:pic>
        <p:nvPicPr>
          <p:cNvPr id="11" name="图片 10" descr="分区1"/>
          <p:cNvPicPr>
            <a:picLocks noChangeAspect="1"/>
          </p:cNvPicPr>
          <p:nvPr/>
        </p:nvPicPr>
        <p:blipFill rotWithShape="1">
          <a:blip r:embed="rId5"/>
          <a:srcRect b="10430"/>
          <a:stretch/>
        </p:blipFill>
        <p:spPr>
          <a:xfrm>
            <a:off x="2178739" y="3841972"/>
            <a:ext cx="2218007" cy="2233470"/>
          </a:xfrm>
          <a:prstGeom prst="rect">
            <a:avLst/>
          </a:prstGeom>
        </p:spPr>
      </p:pic>
      <p:pic>
        <p:nvPicPr>
          <p:cNvPr id="12" name="图片 11" descr="分区4"/>
          <p:cNvPicPr>
            <a:picLocks noChangeAspect="1"/>
          </p:cNvPicPr>
          <p:nvPr/>
        </p:nvPicPr>
        <p:blipFill rotWithShape="1">
          <a:blip r:embed="rId6"/>
          <a:srcRect b="11497"/>
          <a:stretch/>
        </p:blipFill>
        <p:spPr>
          <a:xfrm>
            <a:off x="4430432" y="3887502"/>
            <a:ext cx="1957315" cy="2187940"/>
          </a:xfrm>
          <a:prstGeom prst="rect">
            <a:avLst/>
          </a:prstGeom>
        </p:spPr>
      </p:pic>
      <p:pic>
        <p:nvPicPr>
          <p:cNvPr id="13" name="图片 12" descr="分区5"/>
          <p:cNvPicPr>
            <a:picLocks noChangeAspect="1"/>
          </p:cNvPicPr>
          <p:nvPr/>
        </p:nvPicPr>
        <p:blipFill rotWithShape="1">
          <a:blip r:embed="rId7"/>
          <a:srcRect b="10389"/>
          <a:stretch/>
        </p:blipFill>
        <p:spPr>
          <a:xfrm>
            <a:off x="8019726" y="3856745"/>
            <a:ext cx="1866264" cy="2173780"/>
          </a:xfrm>
          <a:prstGeom prst="rect">
            <a:avLst/>
          </a:prstGeom>
        </p:spPr>
      </p:pic>
      <p:pic>
        <p:nvPicPr>
          <p:cNvPr id="14" name="图片 13" descr="分区6"/>
          <p:cNvPicPr>
            <a:picLocks noChangeAspect="1"/>
          </p:cNvPicPr>
          <p:nvPr/>
        </p:nvPicPr>
        <p:blipFill rotWithShape="1">
          <a:blip r:embed="rId8"/>
          <a:srcRect b="10057"/>
          <a:stretch/>
        </p:blipFill>
        <p:spPr>
          <a:xfrm>
            <a:off x="6469172" y="3866793"/>
            <a:ext cx="1421495" cy="2183828"/>
          </a:xfrm>
          <a:prstGeom prst="rect">
            <a:avLst/>
          </a:prstGeom>
        </p:spPr>
      </p:pic>
      <p:pic>
        <p:nvPicPr>
          <p:cNvPr id="15" name="图片 14" descr="分区7"/>
          <p:cNvPicPr>
            <a:picLocks noChangeAspect="1"/>
          </p:cNvPicPr>
          <p:nvPr/>
        </p:nvPicPr>
        <p:blipFill rotWithShape="1">
          <a:blip r:embed="rId9"/>
          <a:srcRect b="10312"/>
          <a:stretch/>
        </p:blipFill>
        <p:spPr>
          <a:xfrm>
            <a:off x="9885990" y="3838535"/>
            <a:ext cx="1876197" cy="2191990"/>
          </a:xfrm>
          <a:prstGeom prst="rect">
            <a:avLst/>
          </a:prstGeom>
        </p:spPr>
      </p:pic>
      <p:sp>
        <p:nvSpPr>
          <p:cNvPr id="16" name="矩形 15"/>
          <p:cNvSpPr/>
          <p:nvPr/>
        </p:nvSpPr>
        <p:spPr>
          <a:xfrm>
            <a:off x="5462009" y="3243759"/>
            <a:ext cx="2493760"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：弓形路径面临的问题</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间距疏密不均</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 name="图片 19" descr="gongxinglijingduankai-wenti1"/>
          <p:cNvPicPr>
            <a:picLocks noChangeAspect="1"/>
          </p:cNvPicPr>
          <p:nvPr/>
        </p:nvPicPr>
        <p:blipFill rotWithShape="1">
          <a:blip r:embed="rId10"/>
          <a:srcRect l="7580" t="18294" r="11698" b="23508"/>
          <a:stretch/>
        </p:blipFill>
        <p:spPr>
          <a:xfrm>
            <a:off x="8224778" y="476688"/>
            <a:ext cx="1784939" cy="2783503"/>
          </a:xfrm>
          <a:prstGeom prst="rect">
            <a:avLst/>
          </a:prstGeom>
        </p:spPr>
      </p:pic>
      <p:sp>
        <p:nvSpPr>
          <p:cNvPr id="29" name="矩形 28"/>
          <p:cNvSpPr/>
          <p:nvPr/>
        </p:nvSpPr>
        <p:spPr>
          <a:xfrm>
            <a:off x="5710055" y="6181957"/>
            <a:ext cx="2309671"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：早期的基于分区的弓形规划算法</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8474859" y="3274586"/>
            <a:ext cx="1284775"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：弓形路径断开</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58590" y="2893001"/>
            <a:ext cx="2085117" cy="415498"/>
          </a:xfrm>
          <a:prstGeom prst="rect">
            <a:avLst/>
          </a:prstGeom>
        </p:spPr>
        <p:txBody>
          <a:bodyPr wrap="square">
            <a:spAutoFit/>
          </a:bodyPr>
          <a:lstStyle/>
          <a:p>
            <a:pPr>
              <a:lnSpc>
                <a:spcPct val="150000"/>
              </a:lnSpc>
            </a:pP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经常被人批评清洁</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行为</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对角圆角矩形 27"/>
          <p:cNvSpPr/>
          <p:nvPr/>
        </p:nvSpPr>
        <p:spPr>
          <a:xfrm>
            <a:off x="2457992" y="2921165"/>
            <a:ext cx="1586554" cy="353421"/>
          </a:xfrm>
          <a:prstGeom prst="round2DiagRect">
            <a:avLst>
              <a:gd name="adj1" fmla="val 0"/>
              <a:gd name="adj2" fmla="val 19283"/>
            </a:avLst>
          </a:prstGeom>
          <a:noFill/>
          <a:ln w="19050">
            <a:solidFill>
              <a:srgbClr val="FF0000"/>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看</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不懂！</a:t>
            </a:r>
            <a:endParaRPr lang="zh-CN" altLang="en-US" dirty="0">
              <a:ln>
                <a:solidFill>
                  <a:srgbClr val="6C04FC"/>
                </a:solidFill>
              </a:ln>
              <a:noFill/>
            </a:endParaRPr>
          </a:p>
        </p:txBody>
      </p:sp>
      <p:sp>
        <p:nvSpPr>
          <p:cNvPr id="26" name="任意多边形 25"/>
          <p:cNvSpPr/>
          <p:nvPr/>
        </p:nvSpPr>
        <p:spPr>
          <a:xfrm rot="21278110">
            <a:off x="2180944" y="1409954"/>
            <a:ext cx="4204595" cy="244197"/>
          </a:xfrm>
          <a:custGeom>
            <a:avLst/>
            <a:gdLst>
              <a:gd name="connsiteX0" fmla="*/ 0 w 5438775"/>
              <a:gd name="connsiteY0" fmla="*/ 1122263 h 1327900"/>
              <a:gd name="connsiteX1" fmla="*/ 1933575 w 5438775"/>
              <a:gd name="connsiteY1" fmla="*/ 1255613 h 1327900"/>
              <a:gd name="connsiteX2" fmla="*/ 4143375 w 5438775"/>
              <a:gd name="connsiteY2" fmla="*/ 131663 h 1327900"/>
              <a:gd name="connsiteX3" fmla="*/ 5438775 w 5438775"/>
              <a:gd name="connsiteY3" fmla="*/ 17363 h 1327900"/>
            </a:gdLst>
            <a:ahLst/>
            <a:cxnLst>
              <a:cxn ang="0">
                <a:pos x="connsiteX0" y="connsiteY0"/>
              </a:cxn>
              <a:cxn ang="0">
                <a:pos x="connsiteX1" y="connsiteY1"/>
              </a:cxn>
              <a:cxn ang="0">
                <a:pos x="connsiteX2" y="connsiteY2"/>
              </a:cxn>
              <a:cxn ang="0">
                <a:pos x="connsiteX3" y="connsiteY3"/>
              </a:cxn>
            </a:cxnLst>
            <a:rect l="l" t="t" r="r" b="b"/>
            <a:pathLst>
              <a:path w="5438775" h="1327900">
                <a:moveTo>
                  <a:pt x="0" y="1122263"/>
                </a:moveTo>
                <a:cubicBezTo>
                  <a:pt x="621506" y="1271488"/>
                  <a:pt x="1243013" y="1420713"/>
                  <a:pt x="1933575" y="1255613"/>
                </a:cubicBezTo>
                <a:cubicBezTo>
                  <a:pt x="2624138" y="1090513"/>
                  <a:pt x="3559175" y="338038"/>
                  <a:pt x="4143375" y="131663"/>
                </a:cubicBezTo>
                <a:cubicBezTo>
                  <a:pt x="4727575" y="-74712"/>
                  <a:pt x="5202238" y="25300"/>
                  <a:pt x="5438775" y="17363"/>
                </a:cubicBezTo>
              </a:path>
            </a:pathLst>
          </a:custGeom>
          <a:noFill/>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solidFill>
                <a:schemeClr val="tx1"/>
              </a:solidFill>
            </a:endParaRPr>
          </a:p>
        </p:txBody>
      </p:sp>
      <p:sp>
        <p:nvSpPr>
          <p:cNvPr id="27" name="任意多边形 26"/>
          <p:cNvSpPr/>
          <p:nvPr/>
        </p:nvSpPr>
        <p:spPr>
          <a:xfrm rot="21278110">
            <a:off x="2168441" y="1633778"/>
            <a:ext cx="6582492" cy="244197"/>
          </a:xfrm>
          <a:custGeom>
            <a:avLst/>
            <a:gdLst>
              <a:gd name="connsiteX0" fmla="*/ 0 w 5438775"/>
              <a:gd name="connsiteY0" fmla="*/ 1122263 h 1327900"/>
              <a:gd name="connsiteX1" fmla="*/ 1933575 w 5438775"/>
              <a:gd name="connsiteY1" fmla="*/ 1255613 h 1327900"/>
              <a:gd name="connsiteX2" fmla="*/ 4143375 w 5438775"/>
              <a:gd name="connsiteY2" fmla="*/ 131663 h 1327900"/>
              <a:gd name="connsiteX3" fmla="*/ 5438775 w 5438775"/>
              <a:gd name="connsiteY3" fmla="*/ 17363 h 1327900"/>
            </a:gdLst>
            <a:ahLst/>
            <a:cxnLst>
              <a:cxn ang="0">
                <a:pos x="connsiteX0" y="connsiteY0"/>
              </a:cxn>
              <a:cxn ang="0">
                <a:pos x="connsiteX1" y="connsiteY1"/>
              </a:cxn>
              <a:cxn ang="0">
                <a:pos x="connsiteX2" y="connsiteY2"/>
              </a:cxn>
              <a:cxn ang="0">
                <a:pos x="connsiteX3" y="connsiteY3"/>
              </a:cxn>
            </a:cxnLst>
            <a:rect l="l" t="t" r="r" b="b"/>
            <a:pathLst>
              <a:path w="5438775" h="1327900">
                <a:moveTo>
                  <a:pt x="0" y="1122263"/>
                </a:moveTo>
                <a:cubicBezTo>
                  <a:pt x="621506" y="1271488"/>
                  <a:pt x="1243013" y="1420713"/>
                  <a:pt x="1933575" y="1255613"/>
                </a:cubicBezTo>
                <a:cubicBezTo>
                  <a:pt x="2624138" y="1090513"/>
                  <a:pt x="3559175" y="338038"/>
                  <a:pt x="4143375" y="131663"/>
                </a:cubicBezTo>
                <a:cubicBezTo>
                  <a:pt x="4727575" y="-74712"/>
                  <a:pt x="5202238" y="25300"/>
                  <a:pt x="5438775" y="17363"/>
                </a:cubicBezTo>
              </a:path>
            </a:pathLst>
          </a:custGeom>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solidFill>
                <a:schemeClr val="tx1"/>
              </a:solidFill>
            </a:endParaRPr>
          </a:p>
        </p:txBody>
      </p:sp>
      <p:sp>
        <p:nvSpPr>
          <p:cNvPr id="18" name="任意多边形 17"/>
          <p:cNvSpPr/>
          <p:nvPr/>
        </p:nvSpPr>
        <p:spPr>
          <a:xfrm>
            <a:off x="1858945" y="2153050"/>
            <a:ext cx="3808325" cy="198264"/>
          </a:xfrm>
          <a:custGeom>
            <a:avLst/>
            <a:gdLst>
              <a:gd name="connsiteX0" fmla="*/ 0 w 3808325"/>
              <a:gd name="connsiteY0" fmla="*/ 198264 h 198264"/>
              <a:gd name="connsiteX1" fmla="*/ 3808325 w 3808325"/>
              <a:gd name="connsiteY1" fmla="*/ 47539 h 198264"/>
            </a:gdLst>
            <a:ahLst/>
            <a:cxnLst>
              <a:cxn ang="0">
                <a:pos x="connsiteX0" y="connsiteY0"/>
              </a:cxn>
              <a:cxn ang="0">
                <a:pos x="connsiteX1" y="connsiteY1"/>
              </a:cxn>
            </a:cxnLst>
            <a:rect l="l" t="t" r="r" b="b"/>
            <a:pathLst>
              <a:path w="3808325" h="198264">
                <a:moveTo>
                  <a:pt x="0" y="198264"/>
                </a:moveTo>
                <a:cubicBezTo>
                  <a:pt x="1544934" y="61774"/>
                  <a:pt x="3089868" y="-74716"/>
                  <a:pt x="3808325" y="4753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959429" y="2333714"/>
            <a:ext cx="3356149" cy="1846400"/>
          </a:xfrm>
          <a:custGeom>
            <a:avLst/>
            <a:gdLst>
              <a:gd name="connsiteX0" fmla="*/ 0 w 3356149"/>
              <a:gd name="connsiteY0" fmla="*/ 67842 h 2248334"/>
              <a:gd name="connsiteX1" fmla="*/ 2592474 w 3356149"/>
              <a:gd name="connsiteY1" fmla="*/ 128132 h 2248334"/>
              <a:gd name="connsiteX2" fmla="*/ 2783393 w 3356149"/>
              <a:gd name="connsiteY2" fmla="*/ 1233451 h 2248334"/>
              <a:gd name="connsiteX3" fmla="*/ 3356149 w 3356149"/>
              <a:gd name="connsiteY3" fmla="*/ 2248334 h 2248334"/>
            </a:gdLst>
            <a:ahLst/>
            <a:cxnLst>
              <a:cxn ang="0">
                <a:pos x="connsiteX0" y="connsiteY0"/>
              </a:cxn>
              <a:cxn ang="0">
                <a:pos x="connsiteX1" y="connsiteY1"/>
              </a:cxn>
              <a:cxn ang="0">
                <a:pos x="connsiteX2" y="connsiteY2"/>
              </a:cxn>
              <a:cxn ang="0">
                <a:pos x="connsiteX3" y="connsiteY3"/>
              </a:cxn>
            </a:cxnLst>
            <a:rect l="l" t="t" r="r" b="b"/>
            <a:pathLst>
              <a:path w="3356149" h="2248334">
                <a:moveTo>
                  <a:pt x="0" y="67842"/>
                </a:moveTo>
                <a:cubicBezTo>
                  <a:pt x="1064287" y="853"/>
                  <a:pt x="2128575" y="-66136"/>
                  <a:pt x="2592474" y="128132"/>
                </a:cubicBezTo>
                <a:cubicBezTo>
                  <a:pt x="3056373" y="322400"/>
                  <a:pt x="2656114" y="880084"/>
                  <a:pt x="2783393" y="1233451"/>
                </a:cubicBezTo>
                <a:cubicBezTo>
                  <a:pt x="2910672" y="1586818"/>
                  <a:pt x="3264039" y="2107657"/>
                  <a:pt x="3356149" y="2248334"/>
                </a:cubicBezTo>
              </a:path>
            </a:pathLst>
          </a:custGeom>
          <a:noFill/>
          <a:ln>
            <a:solidFill>
              <a:srgbClr val="FF81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6674"/>
    </mc:Choice>
    <mc:Fallback xmlns="">
      <p:transition spd="slow" advTm="2667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499624"/>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覆盖</a:t>
            </a:r>
            <a:r>
              <a:rPr lang="zh-CN" altLang="en-US" sz="2000" b="1" spc="-1" dirty="0" smtClean="0">
                <a:latin typeface="微软雅黑" panose="020B0503020204020204" pitchFamily="34" charset="-122"/>
                <a:ea typeface="微软雅黑" panose="020B0503020204020204" pitchFamily="34" charset="-122"/>
                <a:sym typeface="+mn-ea"/>
              </a:rPr>
              <a:t>弓形</a:t>
            </a:r>
            <a:r>
              <a:rPr lang="zh-CN" altLang="en-US" sz="2000" b="1" spc="-1" dirty="0">
                <a:latin typeface="微软雅黑" panose="020B0503020204020204" pitchFamily="34" charset="-122"/>
                <a:ea typeface="微软雅黑" panose="020B0503020204020204" pitchFamily="34" charset="-122"/>
                <a:sym typeface="+mn-ea"/>
              </a:rPr>
              <a:t>规划</a:t>
            </a:r>
          </a:p>
        </p:txBody>
      </p:sp>
      <p:sp>
        <p:nvSpPr>
          <p:cNvPr id="75" name="矩形 74"/>
          <p:cNvSpPr/>
          <p:nvPr/>
        </p:nvSpPr>
        <p:spPr>
          <a:xfrm>
            <a:off x="368493" y="1701425"/>
            <a:ext cx="9381994"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如何解决</a:t>
            </a:r>
            <a:r>
              <a:rPr lang="zh-CN" altLang="en-US" sz="1400" dirty="0" smtClean="0">
                <a:solidFill>
                  <a:srgbClr val="00A2EB"/>
                </a:solidFill>
                <a:latin typeface="微软雅黑" panose="020B0503020204020204" pitchFamily="34" charset="-122"/>
                <a:ea typeface="微软雅黑" panose="020B0503020204020204" pitchFamily="34" charset="-122"/>
                <a:cs typeface="微软雅黑" panose="020B0503020204020204" pitchFamily="34" charset="-122"/>
              </a:rPr>
              <a:t>疏密不均</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的问题</a:t>
            </a:r>
            <a:r>
              <a:rPr lang="zh-CN" altLang="en-US" sz="1400" dirty="0" smtClean="0">
                <a:solidFill>
                  <a:srgbClr val="00A2EB"/>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solidFill>
                <a:srgbClr val="00A2EB"/>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使用固定间距的参考线，弓形路径只能从参考线上提取。</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如何解决</a:t>
            </a:r>
            <a:r>
              <a:rPr lang="zh-CN" altLang="en-US" sz="1400" dirty="0" smtClean="0">
                <a:solidFill>
                  <a:srgbClr val="00A2EB"/>
                </a:solidFill>
                <a:latin typeface="微软雅黑" panose="020B0503020204020204" pitchFamily="34" charset="-122"/>
                <a:ea typeface="微软雅黑" panose="020B0503020204020204" pitchFamily="34" charset="-122"/>
                <a:cs typeface="微软雅黑" panose="020B0503020204020204" pitchFamily="34" charset="-122"/>
              </a:rPr>
              <a:t>弓形路径断开</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的问题：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覆盖制图器，</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细分机器不同部位的覆盖标记的绘制。</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弓形路径提取时，针对不同的标记做具体的处理。</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如何解决</a:t>
            </a:r>
            <a:r>
              <a:rPr lang="zh-CN" altLang="en-US" sz="1400" dirty="0" smtClean="0">
                <a:solidFill>
                  <a:srgbClr val="00A2EB"/>
                </a:solidFill>
                <a:latin typeface="微软雅黑" panose="020B0503020204020204" pitchFamily="34" charset="-122"/>
                <a:ea typeface="微软雅黑" panose="020B0503020204020204" pitchFamily="34" charset="-122"/>
                <a:cs typeface="微软雅黑" panose="020B0503020204020204" pitchFamily="34" charset="-122"/>
              </a:rPr>
              <a:t>路径合理性</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问题</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弓形起点选择</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与弓形顺序规划算法，计算</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不同</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路径顺序的代价，择优执行。</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5" name="图片 104" descr="gongxingguihua2"/>
          <p:cNvPicPr>
            <a:picLocks noChangeAspect="1"/>
          </p:cNvPicPr>
          <p:nvPr/>
        </p:nvPicPr>
        <p:blipFill>
          <a:blip r:embed="rId3"/>
          <a:stretch>
            <a:fillRect/>
          </a:stretch>
        </p:blipFill>
        <p:spPr>
          <a:xfrm>
            <a:off x="9792970" y="1241852"/>
            <a:ext cx="2399030" cy="2924695"/>
          </a:xfrm>
          <a:prstGeom prst="rect">
            <a:avLst/>
          </a:prstGeom>
        </p:spPr>
      </p:pic>
      <p:sp>
        <p:nvSpPr>
          <p:cNvPr id="8" name="矩形 7"/>
          <p:cNvSpPr/>
          <p:nvPr/>
        </p:nvSpPr>
        <p:spPr>
          <a:xfrm>
            <a:off x="427296" y="3973653"/>
            <a:ext cx="4815090" cy="1061829"/>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个人</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职责</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（图</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中绿色框选部分）</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负责覆盖地图维护、实现覆盖制图器</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负责弓形</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起点</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选择算法的方案设计与实现</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9999673" y="4188453"/>
            <a:ext cx="1797223"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覆盖</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路径规划运行示意</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285881" y="680404"/>
            <a:ext cx="8695559" cy="830997"/>
          </a:xfrm>
          <a:prstGeom prst="rect">
            <a:avLst/>
          </a:prstGeom>
        </p:spPr>
        <p:txBody>
          <a:bodyPr wrap="square">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Task</a:t>
            </a: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覆盖小组开展</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高效清洁路径专项</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覆盖</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路径规划新框架</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243398" y="1362947"/>
            <a:ext cx="942887" cy="507831"/>
          </a:xfrm>
          <a:prstGeom prst="rect">
            <a:avLst/>
          </a:prstGeom>
        </p:spPr>
        <p:txBody>
          <a:bodyPr wrap="none">
            <a:spAutoFit/>
          </a:bodyPr>
          <a:lstStyle/>
          <a:p>
            <a:pPr>
              <a:lnSpc>
                <a:spcPct val="150000"/>
              </a:lnSpc>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Action</a:t>
            </a:r>
          </a:p>
        </p:txBody>
      </p:sp>
      <p:grpSp>
        <p:nvGrpSpPr>
          <p:cNvPr id="2" name="组合 1"/>
          <p:cNvGrpSpPr/>
          <p:nvPr/>
        </p:nvGrpSpPr>
        <p:grpSpPr>
          <a:xfrm>
            <a:off x="991491" y="5119800"/>
            <a:ext cx="9627090" cy="1508309"/>
            <a:chOff x="368493" y="4224227"/>
            <a:chExt cx="9627090" cy="1508309"/>
          </a:xfrm>
        </p:grpSpPr>
        <p:sp>
          <p:nvSpPr>
            <p:cNvPr id="95" name="圆角矩形 94"/>
            <p:cNvSpPr/>
            <p:nvPr/>
          </p:nvSpPr>
          <p:spPr>
            <a:xfrm>
              <a:off x="368493" y="4586775"/>
              <a:ext cx="1212529" cy="524439"/>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参考线生成</a:t>
              </a:r>
              <a:endParaRPr lang="zh-CN" altLang="en-US" sz="1200" dirty="0"/>
            </a:p>
          </p:txBody>
        </p:sp>
        <p:sp>
          <p:nvSpPr>
            <p:cNvPr id="99" name="圆角矩形 98"/>
            <p:cNvSpPr/>
            <p:nvPr/>
          </p:nvSpPr>
          <p:spPr>
            <a:xfrm>
              <a:off x="3560261" y="4434674"/>
              <a:ext cx="4811579" cy="961300"/>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200" dirty="0" smtClean="0"/>
            </a:p>
            <a:p>
              <a:pPr algn="ctr"/>
              <a:endParaRPr lang="en-US" altLang="zh-CN" sz="1200" dirty="0"/>
            </a:p>
            <a:p>
              <a:pPr algn="ctr"/>
              <a:endParaRPr lang="en-US" altLang="zh-CN" sz="1200" dirty="0" smtClean="0"/>
            </a:p>
            <a:p>
              <a:pPr algn="ctr"/>
              <a:endParaRPr lang="en-US" altLang="zh-CN" sz="1200" dirty="0"/>
            </a:p>
            <a:p>
              <a:pPr algn="ctr"/>
              <a:r>
                <a:rPr lang="zh-CN" altLang="en-US" sz="1200" dirty="0" smtClean="0"/>
                <a:t>最优弓形顺序规划</a:t>
              </a:r>
              <a:endParaRPr lang="zh-CN" altLang="en-US" sz="1200" dirty="0"/>
            </a:p>
          </p:txBody>
        </p:sp>
        <p:sp>
          <p:nvSpPr>
            <p:cNvPr id="100" name="圆角矩形 99"/>
            <p:cNvSpPr/>
            <p:nvPr/>
          </p:nvSpPr>
          <p:spPr>
            <a:xfrm>
              <a:off x="5086983" y="4544292"/>
              <a:ext cx="1534224" cy="525495"/>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弓形起点选择</a:t>
              </a:r>
              <a:endParaRPr lang="zh-CN" altLang="en-US" sz="1200" dirty="0"/>
            </a:p>
          </p:txBody>
        </p:sp>
        <p:sp>
          <p:nvSpPr>
            <p:cNvPr id="101" name="圆角矩形 100"/>
            <p:cNvSpPr/>
            <p:nvPr/>
          </p:nvSpPr>
          <p:spPr>
            <a:xfrm>
              <a:off x="6655437" y="4546773"/>
              <a:ext cx="1640580" cy="537786"/>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弓形顺序规划</a:t>
              </a:r>
              <a:endParaRPr lang="zh-CN" altLang="en-US" sz="1200" dirty="0"/>
            </a:p>
          </p:txBody>
        </p:sp>
        <p:sp>
          <p:nvSpPr>
            <p:cNvPr id="102" name="圆角矩形 101"/>
            <p:cNvSpPr/>
            <p:nvPr/>
          </p:nvSpPr>
          <p:spPr>
            <a:xfrm>
              <a:off x="8497831" y="4623500"/>
              <a:ext cx="1497752" cy="53993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换道与轨迹跟随</a:t>
              </a:r>
              <a:endParaRPr lang="zh-CN" altLang="en-US" sz="1200" dirty="0"/>
            </a:p>
          </p:txBody>
        </p:sp>
        <p:sp>
          <p:nvSpPr>
            <p:cNvPr id="18" name="圆角矩形 17"/>
            <p:cNvSpPr/>
            <p:nvPr/>
          </p:nvSpPr>
          <p:spPr>
            <a:xfrm>
              <a:off x="3653721" y="4536848"/>
              <a:ext cx="1412102" cy="54771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弓形路径提取</a:t>
              </a:r>
              <a:endParaRPr lang="zh-CN" altLang="en-US" sz="1200" dirty="0"/>
            </a:p>
          </p:txBody>
        </p:sp>
        <p:sp>
          <p:nvSpPr>
            <p:cNvPr id="19" name="圆角矩形 18"/>
            <p:cNvSpPr/>
            <p:nvPr/>
          </p:nvSpPr>
          <p:spPr>
            <a:xfrm>
              <a:off x="1643361" y="4224227"/>
              <a:ext cx="1741122" cy="1373933"/>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200" dirty="0" smtClean="0"/>
            </a:p>
            <a:p>
              <a:pPr algn="ctr"/>
              <a:endParaRPr lang="en-US" altLang="zh-CN" sz="1200" dirty="0" smtClean="0"/>
            </a:p>
            <a:p>
              <a:pPr algn="ctr"/>
              <a:endParaRPr lang="en-US" altLang="zh-CN" sz="1200" dirty="0"/>
            </a:p>
            <a:p>
              <a:pPr algn="ctr"/>
              <a:endParaRPr lang="en-US" altLang="zh-CN" sz="1200" dirty="0" smtClean="0"/>
            </a:p>
            <a:p>
              <a:pPr algn="ctr"/>
              <a:endParaRPr lang="en-US" altLang="zh-CN" sz="1200" dirty="0"/>
            </a:p>
            <a:p>
              <a:pPr algn="ctr"/>
              <a:endParaRPr lang="en-US" altLang="zh-CN" sz="1200" dirty="0" smtClean="0"/>
            </a:p>
            <a:p>
              <a:pPr algn="ctr"/>
              <a:r>
                <a:rPr lang="zh-CN" altLang="en-US" sz="1200" dirty="0" smtClean="0"/>
                <a:t>覆盖地图维护</a:t>
              </a:r>
              <a:endParaRPr lang="en-US" altLang="zh-CN" sz="1200" dirty="0"/>
            </a:p>
          </p:txBody>
        </p:sp>
        <p:sp>
          <p:nvSpPr>
            <p:cNvPr id="20" name="圆角矩形 19"/>
            <p:cNvSpPr/>
            <p:nvPr/>
          </p:nvSpPr>
          <p:spPr>
            <a:xfrm>
              <a:off x="1832984" y="4302478"/>
              <a:ext cx="1355102" cy="501169"/>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沿边覆盖制图器</a:t>
              </a:r>
              <a:endParaRPr lang="zh-CN" altLang="en-US" sz="1200" dirty="0"/>
            </a:p>
          </p:txBody>
        </p:sp>
        <p:sp>
          <p:nvSpPr>
            <p:cNvPr id="21" name="圆角矩形 20"/>
            <p:cNvSpPr/>
            <p:nvPr/>
          </p:nvSpPr>
          <p:spPr>
            <a:xfrm>
              <a:off x="1819140" y="4836511"/>
              <a:ext cx="1355102" cy="455688"/>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弓形</a:t>
              </a:r>
              <a:r>
                <a:rPr lang="zh-CN" altLang="en-US" sz="1200" dirty="0" smtClean="0"/>
                <a:t>覆盖制图器</a:t>
              </a:r>
              <a:endParaRPr lang="zh-CN" altLang="en-US" sz="1200" dirty="0"/>
            </a:p>
          </p:txBody>
        </p:sp>
        <p:sp>
          <p:nvSpPr>
            <p:cNvPr id="25" name="矩形 24"/>
            <p:cNvSpPr/>
            <p:nvPr/>
          </p:nvSpPr>
          <p:spPr>
            <a:xfrm>
              <a:off x="3819147" y="5486315"/>
              <a:ext cx="1797223"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：覆盖路径规划完整框架</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1369"/>
    </mc:Choice>
    <mc:Fallback xmlns="">
      <p:transition spd="slow" advTm="10136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499624"/>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覆盖</a:t>
            </a:r>
            <a:r>
              <a:rPr lang="zh-CN" altLang="en-US" sz="2000" b="1" spc="-1" dirty="0" smtClean="0">
                <a:latin typeface="微软雅黑" panose="020B0503020204020204" pitchFamily="34" charset="-122"/>
                <a:ea typeface="微软雅黑" panose="020B0503020204020204" pitchFamily="34" charset="-122"/>
                <a:sym typeface="+mn-ea"/>
              </a:rPr>
              <a:t>弓形</a:t>
            </a:r>
            <a:r>
              <a:rPr lang="zh-CN" altLang="en-US" sz="2000" b="1" spc="-1" dirty="0">
                <a:latin typeface="微软雅黑" panose="020B0503020204020204" pitchFamily="34" charset="-122"/>
                <a:ea typeface="微软雅黑" panose="020B0503020204020204" pitchFamily="34" charset="-122"/>
                <a:sym typeface="+mn-ea"/>
              </a:rPr>
              <a:t>规划</a:t>
            </a:r>
          </a:p>
        </p:txBody>
      </p:sp>
      <p:sp>
        <p:nvSpPr>
          <p:cNvPr id="2" name="文本框 1"/>
          <p:cNvSpPr txBox="1"/>
          <p:nvPr/>
        </p:nvSpPr>
        <p:spPr>
          <a:xfrm>
            <a:off x="647118" y="1303264"/>
            <a:ext cx="3771390" cy="1247372"/>
          </a:xfrm>
          <a:prstGeom prst="rect">
            <a:avLst/>
          </a:prstGeom>
          <a:noFill/>
        </p:spPr>
        <p:txBody>
          <a:bodyPr wrap="square" rtlCol="0">
            <a:noAutofit/>
          </a:bodyPr>
          <a:lstStyle/>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609957" y="1414874"/>
            <a:ext cx="5360947" cy="1609090"/>
          </a:xfrm>
          <a:prstGeom prst="rect">
            <a:avLst/>
          </a:prstGeom>
          <a:noFill/>
        </p:spPr>
        <p:txBody>
          <a:bodyPr wrap="square" rtlCol="0">
            <a:noAutofit/>
          </a:bodyPr>
          <a:lstStyle/>
          <a:p>
            <a:pPr marL="285750" indent="-285750" algn="l">
              <a:lnSpc>
                <a:spcPct val="150000"/>
              </a:lnSpc>
              <a:buClrTx/>
              <a:buSzTx/>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实现覆盖制图器框架，统一维护覆盖标记的绘制</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不同部位不同绘制策略</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沿边时清洁机构右侧覆盖的位置（红色）；</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沿边时清洁机构左侧覆盖的位置（青色）；</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弓形时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清洁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机构覆盖的位置（橙色）。</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490344" y="937551"/>
            <a:ext cx="3692413" cy="363336"/>
          </a:xfrm>
          <a:prstGeom prst="rect">
            <a:avLst/>
          </a:prstGeom>
          <a:noFill/>
        </p:spPr>
        <p:txBody>
          <a:bodyPr wrap="square" rtlCol="0">
            <a:noAutofit/>
          </a:bodyPr>
          <a:lstStyle/>
          <a:p>
            <a:pPr>
              <a:lnSpc>
                <a:spcPct val="150000"/>
              </a:lnSpc>
            </a:pPr>
            <a:r>
              <a:rPr lang="en-US" altLang="zh-CN" sz="1600" b="1" dirty="0" smtClean="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cs typeface="微软雅黑" panose="020B0503020204020204" pitchFamily="34" charset="-122"/>
              </a:rPr>
              <a:t>覆盖制图器</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294" y="3431319"/>
            <a:ext cx="2699468" cy="229664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957" y="3387082"/>
            <a:ext cx="2756030" cy="2344762"/>
          </a:xfrm>
          <a:prstGeom prst="rect">
            <a:avLst/>
          </a:prstGeom>
        </p:spPr>
      </p:pic>
      <p:sp>
        <p:nvSpPr>
          <p:cNvPr id="20" name="矩形 19"/>
          <p:cNvSpPr/>
          <p:nvPr/>
        </p:nvSpPr>
        <p:spPr>
          <a:xfrm>
            <a:off x="957549" y="5881318"/>
            <a:ext cx="154099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：沿边时的覆盖绘图</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4169166" y="5881318"/>
            <a:ext cx="154099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：弓形时的覆盖绘图</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6022243" y="1735731"/>
            <a:ext cx="6096000" cy="738664"/>
          </a:xfrm>
          <a:prstGeom prst="rect">
            <a:avLst/>
          </a:prstGeom>
        </p:spPr>
        <p:txBody>
          <a:bodyPr>
            <a:spAutoFit/>
          </a:bodyPr>
          <a:lstStyle/>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弓形路径提取时</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，路径不可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穿过</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沿边时清洁机构右侧清洁过的格子（红色），路径可以穿过左侧清洁过的格子（青色）。</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组合 11"/>
          <p:cNvGrpSpPr/>
          <p:nvPr/>
        </p:nvGrpSpPr>
        <p:grpSpPr>
          <a:xfrm>
            <a:off x="7441414" y="4559463"/>
            <a:ext cx="3154981" cy="1688465"/>
            <a:chOff x="6176520" y="3731693"/>
            <a:chExt cx="3154981" cy="1688465"/>
          </a:xfrm>
        </p:grpSpPr>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6520" y="3731693"/>
              <a:ext cx="3154981" cy="1454303"/>
            </a:xfrm>
            <a:prstGeom prst="rect">
              <a:avLst/>
            </a:prstGeom>
          </p:spPr>
        </p:pic>
        <p:sp>
          <p:nvSpPr>
            <p:cNvPr id="22" name="矩形 21"/>
            <p:cNvSpPr/>
            <p:nvPr/>
          </p:nvSpPr>
          <p:spPr>
            <a:xfrm>
              <a:off x="6517353" y="5173937"/>
              <a:ext cx="2437783"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：弓形路径穿过沿边清洁区域的细节</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7121724" y="3903288"/>
              <a:ext cx="797400" cy="515632"/>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99976" y="3914091"/>
              <a:ext cx="797400" cy="515632"/>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466714" y="2474395"/>
            <a:ext cx="3154981" cy="2068750"/>
            <a:chOff x="9947910" y="3600230"/>
            <a:chExt cx="2118995" cy="1857090"/>
          </a:xfrm>
        </p:grpSpPr>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7910" y="3600230"/>
              <a:ext cx="2118995" cy="1573707"/>
            </a:xfrm>
            <a:prstGeom prst="rect">
              <a:avLst/>
            </a:prstGeom>
          </p:spPr>
        </p:pic>
        <p:sp>
          <p:nvSpPr>
            <p:cNvPr id="23" name="矩形 22"/>
            <p:cNvSpPr/>
            <p:nvPr/>
          </p:nvSpPr>
          <p:spPr>
            <a:xfrm>
              <a:off x="10171785" y="5236291"/>
              <a:ext cx="1723344" cy="221029"/>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：弓形路径不穿过沿边清洁区域的细节</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10433456" y="4124908"/>
              <a:ext cx="1559519" cy="515632"/>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224115" y="510452"/>
            <a:ext cx="942887" cy="507831"/>
          </a:xfrm>
          <a:prstGeom prst="rect">
            <a:avLst/>
          </a:prstGeom>
        </p:spPr>
        <p:txBody>
          <a:bodyPr wrap="none">
            <a:spAutoFit/>
          </a:bodyPr>
          <a:lstStyle/>
          <a:p>
            <a:pPr>
              <a:lnSpc>
                <a:spcPct val="150000"/>
              </a:lnSpc>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Action</a:t>
            </a:r>
          </a:p>
        </p:txBody>
      </p:sp>
      <p:grpSp>
        <p:nvGrpSpPr>
          <p:cNvPr id="37" name="组合 36"/>
          <p:cNvGrpSpPr/>
          <p:nvPr/>
        </p:nvGrpSpPr>
        <p:grpSpPr>
          <a:xfrm>
            <a:off x="4965404" y="141037"/>
            <a:ext cx="5314060" cy="932974"/>
            <a:chOff x="368493" y="4224227"/>
            <a:chExt cx="9627090" cy="1373933"/>
          </a:xfrm>
        </p:grpSpPr>
        <p:sp>
          <p:nvSpPr>
            <p:cNvPr id="38" name="圆角矩形 37"/>
            <p:cNvSpPr/>
            <p:nvPr/>
          </p:nvSpPr>
          <p:spPr>
            <a:xfrm>
              <a:off x="368493" y="4586775"/>
              <a:ext cx="1212529" cy="524439"/>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参考线生成</a:t>
              </a:r>
              <a:endParaRPr lang="zh-CN" altLang="en-US" sz="1000" dirty="0"/>
            </a:p>
          </p:txBody>
        </p:sp>
        <p:sp>
          <p:nvSpPr>
            <p:cNvPr id="39" name="圆角矩形 38"/>
            <p:cNvSpPr/>
            <p:nvPr/>
          </p:nvSpPr>
          <p:spPr>
            <a:xfrm>
              <a:off x="3560261" y="4434674"/>
              <a:ext cx="4811579" cy="961300"/>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000" dirty="0" smtClean="0"/>
            </a:p>
            <a:p>
              <a:pPr algn="ctr"/>
              <a:endParaRPr lang="en-US" altLang="zh-CN" sz="1000" dirty="0"/>
            </a:p>
            <a:p>
              <a:pPr algn="ctr"/>
              <a:endParaRPr lang="en-US" altLang="zh-CN" sz="1000" dirty="0"/>
            </a:p>
            <a:p>
              <a:pPr algn="ctr"/>
              <a:r>
                <a:rPr lang="zh-CN" altLang="en-US" sz="1000" dirty="0" smtClean="0"/>
                <a:t>最优弓形顺序规划</a:t>
              </a:r>
              <a:endParaRPr lang="zh-CN" altLang="en-US" sz="1000" dirty="0"/>
            </a:p>
          </p:txBody>
        </p:sp>
        <p:sp>
          <p:nvSpPr>
            <p:cNvPr id="40" name="圆角矩形 39"/>
            <p:cNvSpPr/>
            <p:nvPr/>
          </p:nvSpPr>
          <p:spPr>
            <a:xfrm>
              <a:off x="5086983" y="4544292"/>
              <a:ext cx="1534224" cy="525495"/>
            </a:xfrm>
            <a:prstGeom prst="roundRect">
              <a:avLst/>
            </a:prstGeom>
            <a:solidFill>
              <a:schemeClr val="bg1"/>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弓形起点选择</a:t>
              </a:r>
              <a:endParaRPr lang="zh-CN" altLang="en-US" sz="1000" dirty="0"/>
            </a:p>
          </p:txBody>
        </p:sp>
        <p:sp>
          <p:nvSpPr>
            <p:cNvPr id="41" name="圆角矩形 40"/>
            <p:cNvSpPr/>
            <p:nvPr/>
          </p:nvSpPr>
          <p:spPr>
            <a:xfrm>
              <a:off x="6655437" y="4546773"/>
              <a:ext cx="1640580" cy="537786"/>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弓形顺序规划</a:t>
              </a:r>
              <a:endParaRPr lang="zh-CN" altLang="en-US" sz="1000" dirty="0"/>
            </a:p>
          </p:txBody>
        </p:sp>
        <p:sp>
          <p:nvSpPr>
            <p:cNvPr id="42" name="圆角矩形 41"/>
            <p:cNvSpPr/>
            <p:nvPr/>
          </p:nvSpPr>
          <p:spPr>
            <a:xfrm>
              <a:off x="8497831" y="4623500"/>
              <a:ext cx="1497752" cy="53993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换道与轨迹跟随</a:t>
              </a:r>
              <a:endParaRPr lang="zh-CN" altLang="en-US" sz="1000" dirty="0"/>
            </a:p>
          </p:txBody>
        </p:sp>
        <p:sp>
          <p:nvSpPr>
            <p:cNvPr id="43" name="圆角矩形 42"/>
            <p:cNvSpPr/>
            <p:nvPr/>
          </p:nvSpPr>
          <p:spPr>
            <a:xfrm>
              <a:off x="3653721" y="4536848"/>
              <a:ext cx="1412102" cy="54771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弓形路径提取</a:t>
              </a:r>
              <a:endParaRPr lang="zh-CN" altLang="en-US" sz="1000" dirty="0"/>
            </a:p>
          </p:txBody>
        </p:sp>
        <p:sp>
          <p:nvSpPr>
            <p:cNvPr id="44" name="圆角矩形 43"/>
            <p:cNvSpPr/>
            <p:nvPr/>
          </p:nvSpPr>
          <p:spPr>
            <a:xfrm>
              <a:off x="1643361" y="4224227"/>
              <a:ext cx="1741121" cy="1373933"/>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000" dirty="0" smtClean="0"/>
            </a:p>
            <a:p>
              <a:pPr algn="ctr"/>
              <a:endParaRPr lang="en-US" altLang="zh-CN" sz="1000" dirty="0" smtClean="0"/>
            </a:p>
            <a:p>
              <a:pPr algn="ctr"/>
              <a:endParaRPr lang="en-US" altLang="zh-CN" sz="1000" dirty="0"/>
            </a:p>
            <a:p>
              <a:pPr algn="ctr"/>
              <a:endParaRPr lang="en-US" altLang="zh-CN" sz="1000" dirty="0" smtClean="0"/>
            </a:p>
            <a:p>
              <a:pPr algn="ctr"/>
              <a:endParaRPr lang="en-US" altLang="zh-CN" sz="1000" dirty="0" smtClean="0"/>
            </a:p>
            <a:p>
              <a:pPr algn="ctr"/>
              <a:r>
                <a:rPr lang="zh-CN" altLang="en-US" sz="1000" dirty="0" smtClean="0"/>
                <a:t>覆盖地图</a:t>
              </a:r>
              <a:endParaRPr lang="en-US" altLang="zh-CN" sz="1000" dirty="0"/>
            </a:p>
          </p:txBody>
        </p:sp>
        <p:sp>
          <p:nvSpPr>
            <p:cNvPr id="45" name="圆角矩形 44"/>
            <p:cNvSpPr/>
            <p:nvPr/>
          </p:nvSpPr>
          <p:spPr>
            <a:xfrm>
              <a:off x="1832984" y="4302478"/>
              <a:ext cx="1355102" cy="501169"/>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沿边覆盖制图器</a:t>
              </a:r>
              <a:endParaRPr lang="zh-CN" altLang="en-US" sz="1000" dirty="0"/>
            </a:p>
          </p:txBody>
        </p:sp>
        <p:sp>
          <p:nvSpPr>
            <p:cNvPr id="46" name="圆角矩形 45"/>
            <p:cNvSpPr/>
            <p:nvPr/>
          </p:nvSpPr>
          <p:spPr>
            <a:xfrm>
              <a:off x="1819140" y="4836511"/>
              <a:ext cx="1355102" cy="455688"/>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a:t>弓形</a:t>
              </a:r>
              <a:r>
                <a:rPr lang="zh-CN" altLang="en-US" sz="1000" dirty="0" smtClean="0"/>
                <a:t>覆盖制图器</a:t>
              </a:r>
              <a:endParaRPr lang="zh-CN" altLang="en-US" sz="1000" dirty="0"/>
            </a:p>
          </p:txBody>
        </p:sp>
      </p:grpSp>
    </p:spTree>
  </p:cSld>
  <p:clrMapOvr>
    <a:masterClrMapping/>
  </p:clrMapOvr>
  <mc:AlternateContent xmlns:mc="http://schemas.openxmlformats.org/markup-compatibility/2006" xmlns:p14="http://schemas.microsoft.com/office/powerpoint/2010/main">
    <mc:Choice Requires="p14">
      <p:transition spd="slow" p14:dur="2000" advTm="53642"/>
    </mc:Choice>
    <mc:Fallback xmlns="">
      <p:transition spd="slow" advTm="5364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499624"/>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覆盖</a:t>
            </a:r>
            <a:r>
              <a:rPr lang="zh-CN" altLang="en-US" sz="2000" b="1" spc="-1" dirty="0" smtClean="0">
                <a:latin typeface="微软雅黑" panose="020B0503020204020204" pitchFamily="34" charset="-122"/>
                <a:ea typeface="微软雅黑" panose="020B0503020204020204" pitchFamily="34" charset="-122"/>
                <a:sym typeface="+mn-ea"/>
              </a:rPr>
              <a:t>弓形</a:t>
            </a:r>
            <a:r>
              <a:rPr lang="zh-CN" altLang="en-US" sz="2000" b="1" spc="-1" dirty="0">
                <a:latin typeface="微软雅黑" panose="020B0503020204020204" pitchFamily="34" charset="-122"/>
                <a:ea typeface="微软雅黑" panose="020B0503020204020204" pitchFamily="34" charset="-122"/>
                <a:sym typeface="+mn-ea"/>
              </a:rPr>
              <a:t>规划</a:t>
            </a:r>
          </a:p>
        </p:txBody>
      </p:sp>
      <p:pic>
        <p:nvPicPr>
          <p:cNvPr id="16" name="图片 15" descr="zigzag-startpoint-pseudo_code"/>
          <p:cNvPicPr>
            <a:picLocks noChangeAspect="1"/>
          </p:cNvPicPr>
          <p:nvPr/>
        </p:nvPicPr>
        <p:blipFill rotWithShape="1">
          <a:blip r:embed="rId3"/>
          <a:srcRect r="38437"/>
          <a:stretch/>
        </p:blipFill>
        <p:spPr>
          <a:xfrm>
            <a:off x="8017315" y="1452686"/>
            <a:ext cx="3382236" cy="4857646"/>
          </a:xfrm>
          <a:prstGeom prst="rect">
            <a:avLst/>
          </a:prstGeom>
        </p:spPr>
      </p:pic>
      <p:sp>
        <p:nvSpPr>
          <p:cNvPr id="22" name="文本框 21"/>
          <p:cNvSpPr txBox="1"/>
          <p:nvPr/>
        </p:nvSpPr>
        <p:spPr>
          <a:xfrm>
            <a:off x="959925" y="1488554"/>
            <a:ext cx="5554225" cy="1989915"/>
          </a:xfrm>
          <a:prstGeom prst="rect">
            <a:avLst/>
          </a:prstGeom>
          <a:noFill/>
        </p:spPr>
        <p:txBody>
          <a:bodyPr wrap="square" rtlCol="0">
            <a:no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候选点的计算：</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弓形路径的构成的内角点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弓形路径联通图的端线的端点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最优点选取：</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设计多种代价函数</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综合各种代价评分，选取最优解</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距离代价；断点代价；跨线代价</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9223703" y="6318655"/>
            <a:ext cx="154099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弓形</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起点选择算法</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5999042" y="4279666"/>
            <a:ext cx="723275"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内角点</a:t>
            </a:r>
            <a:endParaRPr lang="zh-CN" altLang="en-US" sz="1400" dirty="0"/>
          </a:p>
        </p:txBody>
      </p:sp>
      <p:grpSp>
        <p:nvGrpSpPr>
          <p:cNvPr id="46" name="组合 45"/>
          <p:cNvGrpSpPr/>
          <p:nvPr/>
        </p:nvGrpSpPr>
        <p:grpSpPr>
          <a:xfrm>
            <a:off x="1248305" y="3531976"/>
            <a:ext cx="3720106" cy="3222057"/>
            <a:chOff x="1319254" y="3368063"/>
            <a:chExt cx="3720106" cy="3222057"/>
          </a:xfrm>
        </p:grpSpPr>
        <p:sp>
          <p:nvSpPr>
            <p:cNvPr id="18" name="矩形 17"/>
            <p:cNvSpPr/>
            <p:nvPr/>
          </p:nvSpPr>
          <p:spPr>
            <a:xfrm>
              <a:off x="2480757" y="6343899"/>
              <a:ext cx="1587133"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：候选点与代价</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319254" y="3368063"/>
              <a:ext cx="3720106" cy="2945058"/>
              <a:chOff x="1319254" y="3368063"/>
              <a:chExt cx="3720106" cy="2945058"/>
            </a:xfrm>
          </p:grpSpPr>
          <p:pic>
            <p:nvPicPr>
              <p:cNvPr id="13" name="图片 12" descr="gongxingguihua-tiaodian"/>
              <p:cNvPicPr>
                <a:picLocks noChangeAspect="1"/>
              </p:cNvPicPr>
              <p:nvPr/>
            </p:nvPicPr>
            <p:blipFill rotWithShape="1">
              <a:blip r:embed="rId4"/>
              <a:srcRect l="5926" b="14139"/>
              <a:stretch/>
            </p:blipFill>
            <p:spPr>
              <a:xfrm>
                <a:off x="1319254" y="3368063"/>
                <a:ext cx="3720106" cy="2945058"/>
              </a:xfrm>
              <a:prstGeom prst="rect">
                <a:avLst/>
              </a:prstGeom>
            </p:spPr>
          </p:pic>
          <p:sp>
            <p:nvSpPr>
              <p:cNvPr id="29" name="椭圆 28"/>
              <p:cNvSpPr/>
              <p:nvPr/>
            </p:nvSpPr>
            <p:spPr>
              <a:xfrm>
                <a:off x="2953794" y="3680584"/>
                <a:ext cx="756008" cy="632856"/>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548846" y="5352578"/>
                <a:ext cx="300285" cy="478814"/>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33" name="直接连接符 32"/>
          <p:cNvCxnSpPr>
            <a:stCxn id="32" idx="7"/>
            <a:endCxn id="34" idx="1"/>
          </p:cNvCxnSpPr>
          <p:nvPr/>
        </p:nvCxnSpPr>
        <p:spPr>
          <a:xfrm flipV="1">
            <a:off x="3734206" y="4739203"/>
            <a:ext cx="2264836" cy="847409"/>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999042" y="4585314"/>
            <a:ext cx="1082348" cy="307777"/>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端线的端点</a:t>
            </a:r>
            <a:endParaRPr lang="zh-CN" altLang="en-US" sz="1400" dirty="0"/>
          </a:p>
        </p:txBody>
      </p:sp>
      <p:grpSp>
        <p:nvGrpSpPr>
          <p:cNvPr id="23" name="组合 22"/>
          <p:cNvGrpSpPr/>
          <p:nvPr/>
        </p:nvGrpSpPr>
        <p:grpSpPr>
          <a:xfrm>
            <a:off x="4965404" y="141037"/>
            <a:ext cx="5314060" cy="932974"/>
            <a:chOff x="368493" y="4224227"/>
            <a:chExt cx="9627090" cy="1373933"/>
          </a:xfrm>
        </p:grpSpPr>
        <p:sp>
          <p:nvSpPr>
            <p:cNvPr id="24" name="圆角矩形 23"/>
            <p:cNvSpPr/>
            <p:nvPr/>
          </p:nvSpPr>
          <p:spPr>
            <a:xfrm>
              <a:off x="368493" y="4586775"/>
              <a:ext cx="1212529" cy="524439"/>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参考线生成</a:t>
              </a:r>
              <a:endParaRPr lang="zh-CN" altLang="en-US" sz="1000" dirty="0"/>
            </a:p>
          </p:txBody>
        </p:sp>
        <p:sp>
          <p:nvSpPr>
            <p:cNvPr id="25" name="圆角矩形 24"/>
            <p:cNvSpPr/>
            <p:nvPr/>
          </p:nvSpPr>
          <p:spPr>
            <a:xfrm>
              <a:off x="3560261" y="4434674"/>
              <a:ext cx="4811579" cy="961300"/>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000" dirty="0" smtClean="0"/>
            </a:p>
            <a:p>
              <a:pPr algn="ctr"/>
              <a:endParaRPr lang="en-US" altLang="zh-CN" sz="1000" dirty="0"/>
            </a:p>
            <a:p>
              <a:pPr algn="ctr"/>
              <a:endParaRPr lang="en-US" altLang="zh-CN" sz="1000" dirty="0"/>
            </a:p>
            <a:p>
              <a:pPr algn="ctr"/>
              <a:r>
                <a:rPr lang="zh-CN" altLang="en-US" sz="1000" dirty="0" smtClean="0"/>
                <a:t>最优弓形顺序规划</a:t>
              </a:r>
              <a:endParaRPr lang="zh-CN" altLang="en-US" sz="1000" dirty="0"/>
            </a:p>
          </p:txBody>
        </p:sp>
        <p:sp>
          <p:nvSpPr>
            <p:cNvPr id="26" name="圆角矩形 25"/>
            <p:cNvSpPr/>
            <p:nvPr/>
          </p:nvSpPr>
          <p:spPr>
            <a:xfrm>
              <a:off x="5086983" y="4544292"/>
              <a:ext cx="1534224" cy="525495"/>
            </a:xfrm>
            <a:prstGeom prst="roundRect">
              <a:avLst/>
            </a:prstGeom>
            <a:solidFill>
              <a:schemeClr val="accent6">
                <a:lumMod val="60000"/>
                <a:lumOff val="40000"/>
              </a:schemeClr>
            </a:solid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弓形起点选择</a:t>
              </a:r>
              <a:endParaRPr lang="zh-CN" altLang="en-US" sz="1000" dirty="0"/>
            </a:p>
          </p:txBody>
        </p:sp>
        <p:sp>
          <p:nvSpPr>
            <p:cNvPr id="31" name="圆角矩形 30"/>
            <p:cNvSpPr/>
            <p:nvPr/>
          </p:nvSpPr>
          <p:spPr>
            <a:xfrm>
              <a:off x="6655437" y="4546773"/>
              <a:ext cx="1640580" cy="537786"/>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弓形顺序规划</a:t>
              </a:r>
              <a:endParaRPr lang="zh-CN" altLang="en-US" sz="1000" dirty="0"/>
            </a:p>
          </p:txBody>
        </p:sp>
        <p:sp>
          <p:nvSpPr>
            <p:cNvPr id="35" name="圆角矩形 34"/>
            <p:cNvSpPr/>
            <p:nvPr/>
          </p:nvSpPr>
          <p:spPr>
            <a:xfrm>
              <a:off x="8497831" y="4623500"/>
              <a:ext cx="1497752" cy="53993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换道与轨迹跟随</a:t>
              </a:r>
              <a:endParaRPr lang="zh-CN" altLang="en-US" sz="1000" dirty="0"/>
            </a:p>
          </p:txBody>
        </p:sp>
        <p:sp>
          <p:nvSpPr>
            <p:cNvPr id="36" name="圆角矩形 35"/>
            <p:cNvSpPr/>
            <p:nvPr/>
          </p:nvSpPr>
          <p:spPr>
            <a:xfrm>
              <a:off x="3653721" y="4536848"/>
              <a:ext cx="1412102" cy="547711"/>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弓形路径提取</a:t>
              </a:r>
              <a:endParaRPr lang="zh-CN" altLang="en-US" sz="1000" dirty="0"/>
            </a:p>
          </p:txBody>
        </p:sp>
        <p:sp>
          <p:nvSpPr>
            <p:cNvPr id="37" name="圆角矩形 36"/>
            <p:cNvSpPr/>
            <p:nvPr/>
          </p:nvSpPr>
          <p:spPr>
            <a:xfrm>
              <a:off x="1643361" y="4224227"/>
              <a:ext cx="1741121" cy="1373933"/>
            </a:xfrm>
            <a:prstGeom prst="roundRect">
              <a:avLst/>
            </a:prstGeom>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000" dirty="0" smtClean="0"/>
            </a:p>
            <a:p>
              <a:pPr algn="ctr"/>
              <a:endParaRPr lang="en-US" altLang="zh-CN" sz="1000" dirty="0" smtClean="0"/>
            </a:p>
            <a:p>
              <a:pPr algn="ctr"/>
              <a:endParaRPr lang="en-US" altLang="zh-CN" sz="1000" dirty="0"/>
            </a:p>
            <a:p>
              <a:pPr algn="ctr"/>
              <a:endParaRPr lang="en-US" altLang="zh-CN" sz="1000" dirty="0" smtClean="0"/>
            </a:p>
            <a:p>
              <a:pPr algn="ctr"/>
              <a:endParaRPr lang="en-US" altLang="zh-CN" sz="1000" dirty="0" smtClean="0"/>
            </a:p>
            <a:p>
              <a:pPr algn="ctr"/>
              <a:r>
                <a:rPr lang="zh-CN" altLang="en-US" sz="1000" dirty="0" smtClean="0"/>
                <a:t>覆盖地图</a:t>
              </a:r>
              <a:endParaRPr lang="en-US" altLang="zh-CN" sz="1000" dirty="0"/>
            </a:p>
          </p:txBody>
        </p:sp>
        <p:sp>
          <p:nvSpPr>
            <p:cNvPr id="38" name="圆角矩形 37"/>
            <p:cNvSpPr/>
            <p:nvPr/>
          </p:nvSpPr>
          <p:spPr>
            <a:xfrm>
              <a:off x="1832984" y="4302478"/>
              <a:ext cx="1355102" cy="501169"/>
            </a:xfrm>
            <a:prstGeom prst="roundRect">
              <a:avLst/>
            </a:prstGeom>
            <a:no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smtClean="0"/>
                <a:t>沿边覆盖制图器</a:t>
              </a:r>
              <a:endParaRPr lang="zh-CN" altLang="en-US" sz="1000" dirty="0"/>
            </a:p>
          </p:txBody>
        </p:sp>
        <p:sp>
          <p:nvSpPr>
            <p:cNvPr id="39" name="圆角矩形 38"/>
            <p:cNvSpPr/>
            <p:nvPr/>
          </p:nvSpPr>
          <p:spPr>
            <a:xfrm>
              <a:off x="1819140" y="4836511"/>
              <a:ext cx="1355102" cy="455688"/>
            </a:xfrm>
            <a:prstGeom prst="roundRect">
              <a:avLst/>
            </a:prstGeom>
            <a:noFill/>
            <a:ln w="19050">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00" dirty="0"/>
                <a:t>弓形</a:t>
              </a:r>
              <a:r>
                <a:rPr lang="zh-CN" altLang="en-US" sz="1000" dirty="0" smtClean="0"/>
                <a:t>覆盖制图器</a:t>
              </a:r>
              <a:endParaRPr lang="zh-CN" altLang="en-US" sz="1000" dirty="0"/>
            </a:p>
          </p:txBody>
        </p:sp>
      </p:grpSp>
      <p:sp>
        <p:nvSpPr>
          <p:cNvPr id="40" name="矩形 39"/>
          <p:cNvSpPr/>
          <p:nvPr/>
        </p:nvSpPr>
        <p:spPr>
          <a:xfrm>
            <a:off x="224115" y="510452"/>
            <a:ext cx="942887" cy="507831"/>
          </a:xfrm>
          <a:prstGeom prst="rect">
            <a:avLst/>
          </a:prstGeom>
        </p:spPr>
        <p:txBody>
          <a:bodyPr wrap="none">
            <a:spAutoFit/>
          </a:bodyPr>
          <a:lstStyle/>
          <a:p>
            <a:pPr>
              <a:lnSpc>
                <a:spcPct val="150000"/>
              </a:lnSpc>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Action</a:t>
            </a:r>
          </a:p>
        </p:txBody>
      </p:sp>
      <p:sp>
        <p:nvSpPr>
          <p:cNvPr id="41" name="文本框 40"/>
          <p:cNvSpPr txBox="1"/>
          <p:nvPr/>
        </p:nvSpPr>
        <p:spPr>
          <a:xfrm>
            <a:off x="490344" y="937551"/>
            <a:ext cx="2884141" cy="363336"/>
          </a:xfrm>
          <a:prstGeom prst="rect">
            <a:avLst/>
          </a:prstGeom>
          <a:noFill/>
        </p:spPr>
        <p:txBody>
          <a:bodyPr wrap="square" rtlCol="0">
            <a:no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cs typeface="微软雅黑" panose="020B0503020204020204" pitchFamily="34" charset="-122"/>
              </a:rPr>
              <a:t>弓形起点选择</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0" name="直接连接符 29"/>
          <p:cNvCxnSpPr>
            <a:stCxn id="29" idx="7"/>
            <a:endCxn id="11" idx="1"/>
          </p:cNvCxnSpPr>
          <p:nvPr/>
        </p:nvCxnSpPr>
        <p:spPr>
          <a:xfrm>
            <a:off x="3528138" y="3937177"/>
            <a:ext cx="2470904" cy="496378"/>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rot="582104">
            <a:off x="2241402" y="4893091"/>
            <a:ext cx="361637" cy="934688"/>
          </a:xfrm>
          <a:prstGeom prst="ellipse">
            <a:avLst/>
          </a:prstGeom>
          <a:noFill/>
          <a:ln w="3810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6"/>
            <a:endCxn id="34" idx="1"/>
          </p:cNvCxnSpPr>
          <p:nvPr/>
        </p:nvCxnSpPr>
        <p:spPr>
          <a:xfrm flipV="1">
            <a:off x="2600453" y="4739203"/>
            <a:ext cx="3398589" cy="651703"/>
          </a:xfrm>
          <a:prstGeom prst="line">
            <a:avLst/>
          </a:prstGeom>
          <a:ln w="19050">
            <a:solidFill>
              <a:srgbClr val="7F13D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6438"/>
    </mc:Choice>
    <mc:Fallback xmlns="">
      <p:transition spd="slow" advTm="56438"/>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499624"/>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覆盖</a:t>
            </a:r>
            <a:r>
              <a:rPr lang="zh-CN" altLang="en-US" sz="2000" b="1" spc="-1" dirty="0" smtClean="0">
                <a:latin typeface="微软雅黑" panose="020B0503020204020204" pitchFamily="34" charset="-122"/>
                <a:ea typeface="微软雅黑" panose="020B0503020204020204" pitchFamily="34" charset="-122"/>
                <a:sym typeface="+mn-ea"/>
              </a:rPr>
              <a:t>弓形</a:t>
            </a:r>
            <a:r>
              <a:rPr lang="zh-CN" altLang="en-US" sz="2000" b="1" spc="-1" dirty="0">
                <a:latin typeface="微软雅黑" panose="020B0503020204020204" pitchFamily="34" charset="-122"/>
                <a:ea typeface="微软雅黑" panose="020B0503020204020204" pitchFamily="34" charset="-122"/>
                <a:sym typeface="+mn-ea"/>
              </a:rPr>
              <a:t>规划</a:t>
            </a:r>
          </a:p>
        </p:txBody>
      </p:sp>
      <p:sp>
        <p:nvSpPr>
          <p:cNvPr id="10" name="CustomShape 3"/>
          <p:cNvSpPr/>
          <p:nvPr/>
        </p:nvSpPr>
        <p:spPr>
          <a:xfrm>
            <a:off x="771361" y="1060530"/>
            <a:ext cx="10398760" cy="1243587"/>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解决覆盖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规划路径美观度不足，不够</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合理的问题</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解决间距</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疏密不均，重复</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弓形，弓形</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路径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断开等问题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看</a:t>
            </a:r>
            <a:r>
              <a:rPr lang="zh-CN" altLang="en-US" b="1" dirty="0" smtClean="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的懂的弓形</a:t>
            </a:r>
            <a:r>
              <a:rPr lang="en-US" altLang="zh-CN" b="1" dirty="0" smtClean="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CustomShape 3"/>
          <p:cNvSpPr/>
          <p:nvPr/>
        </p:nvSpPr>
        <p:spPr>
          <a:xfrm>
            <a:off x="490344" y="587508"/>
            <a:ext cx="1086480" cy="5483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0000" tIns="90000" rIns="90000" bIns="90000">
            <a:spAutoFit/>
          </a:bodyPr>
          <a:lstStyle/>
          <a:p>
            <a:pPr>
              <a:lnSpc>
                <a:spcPct val="150000"/>
              </a:lnSpc>
            </a:pPr>
            <a:r>
              <a:rPr lang="en-US" altLang="zh-CN" b="1" spc="-1" dirty="0">
                <a:solidFill>
                  <a:schemeClr val="tx1">
                    <a:lumMod val="75000"/>
                    <a:lumOff val="25000"/>
                  </a:schemeClr>
                </a:solidFill>
                <a:latin typeface="微软雅黑" panose="020B0503020204020204" pitchFamily="34" charset="-122"/>
                <a:ea typeface="微软雅黑" panose="020B0503020204020204" pitchFamily="34" charset="-122"/>
              </a:rPr>
              <a:t>Result</a:t>
            </a:r>
            <a:endParaRPr lang="en-US" altLang="zh-CN" sz="1600" b="1" strike="noStrike"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片 11" descr="gongxinglijingduankai-wenti1"/>
          <p:cNvPicPr>
            <a:picLocks noChangeAspect="1"/>
          </p:cNvPicPr>
          <p:nvPr/>
        </p:nvPicPr>
        <p:blipFill rotWithShape="1">
          <a:blip r:embed="rId3"/>
          <a:srcRect l="7580" t="18294" r="11698" b="25715"/>
          <a:stretch/>
        </p:blipFill>
        <p:spPr>
          <a:xfrm>
            <a:off x="1030026" y="2458005"/>
            <a:ext cx="2294644" cy="3442671"/>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5519" r="14272" b="34774"/>
          <a:stretch/>
        </p:blipFill>
        <p:spPr>
          <a:xfrm>
            <a:off x="3582029" y="2464657"/>
            <a:ext cx="2386692" cy="3435237"/>
          </a:xfrm>
          <a:prstGeom prst="rect">
            <a:avLst/>
          </a:prstGeom>
        </p:spPr>
      </p:pic>
      <p:sp>
        <p:nvSpPr>
          <p:cNvPr id="14" name="矩形 13"/>
          <p:cNvSpPr/>
          <p:nvPr/>
        </p:nvSpPr>
        <p:spPr>
          <a:xfrm>
            <a:off x="1347621" y="5960136"/>
            <a:ext cx="1977049"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：优化前，弓形路径断开</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759709" y="5959899"/>
            <a:ext cx="2258911" cy="246221"/>
          </a:xfrm>
          <a:prstGeom prst="rect">
            <a:avLst/>
          </a:prstGeom>
        </p:spPr>
        <p:txBody>
          <a:bodyPr wrap="squar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：优化后，一条弓形路径穿过</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7740923" y="5960136"/>
            <a:ext cx="1028551"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：完整效果</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b="9333"/>
          <a:stretch/>
        </p:blipFill>
        <p:spPr>
          <a:xfrm>
            <a:off x="6405944" y="-200294"/>
            <a:ext cx="3745456" cy="6217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485"/>
    </mc:Choice>
    <mc:Fallback xmlns="">
      <p:transition spd="slow" advTm="2648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47118" y="163059"/>
            <a:ext cx="4288789" cy="461665"/>
          </a:xfrm>
          <a:prstGeom prst="rect">
            <a:avLst/>
          </a:prstGeom>
          <a:noFill/>
        </p:spPr>
        <p:txBody>
          <a:bodyPr wrap="square" rtlCol="0">
            <a:spAutoFit/>
          </a:bodyPr>
          <a:lstStyle/>
          <a:p>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a:t>
            </a:r>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内容概述</a:t>
            </a:r>
            <a:endParaRPr lang="en-US" altLang="zh-CN" sz="2400" dirty="0">
              <a:solidFill>
                <a:srgbClr val="6C04FC"/>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83651" y="263662"/>
            <a:ext cx="408924" cy="263103"/>
            <a:chOff x="3873421" y="299168"/>
            <a:chExt cx="408924" cy="263103"/>
          </a:xfrm>
        </p:grpSpPr>
        <p:sp>
          <p:nvSpPr>
            <p:cNvPr id="5" name="燕尾形 4"/>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3"/>
          <p:cNvGrpSpPr/>
          <p:nvPr/>
        </p:nvGrpSpPr>
        <p:grpSpPr>
          <a:xfrm>
            <a:off x="398526" y="706233"/>
            <a:ext cx="10520218" cy="5673327"/>
            <a:chOff x="398526" y="706233"/>
            <a:chExt cx="10520218" cy="5673327"/>
          </a:xfrm>
        </p:grpSpPr>
        <p:cxnSp>
          <p:nvCxnSpPr>
            <p:cNvPr id="18" name="直接连接符 17"/>
            <p:cNvCxnSpPr>
              <a:endCxn id="41" idx="2"/>
            </p:cNvCxnSpPr>
            <p:nvPr/>
          </p:nvCxnSpPr>
          <p:spPr>
            <a:xfrm>
              <a:off x="2133728" y="1067062"/>
              <a:ext cx="9001" cy="4916454"/>
            </a:xfrm>
            <a:prstGeom prst="line">
              <a:avLst/>
            </a:prstGeom>
            <a:ln w="38100" cmpd="sng">
              <a:solidFill>
                <a:srgbClr val="6C04FC"/>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8526" y="791969"/>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2023/01</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5" name="椭圆 14"/>
            <p:cNvSpPr/>
            <p:nvPr/>
          </p:nvSpPr>
          <p:spPr>
            <a:xfrm>
              <a:off x="1959420" y="760992"/>
              <a:ext cx="307975" cy="306070"/>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cxnSp>
          <p:nvCxnSpPr>
            <p:cNvPr id="7" name="直接连接符 6"/>
            <p:cNvCxnSpPr>
              <a:stCxn id="116" idx="4"/>
              <a:endCxn id="94" idx="1"/>
            </p:cNvCxnSpPr>
            <p:nvPr/>
          </p:nvCxnSpPr>
          <p:spPr>
            <a:xfrm>
              <a:off x="7954787" y="2230756"/>
              <a:ext cx="4542" cy="3900190"/>
            </a:xfrm>
            <a:prstGeom prst="line">
              <a:avLst/>
            </a:prstGeom>
            <a:ln w="38100" cmpd="sng">
              <a:solidFill>
                <a:srgbClr val="6C04FC"/>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13" idx="1"/>
              <a:endCxn id="107" idx="2"/>
            </p:cNvCxnSpPr>
            <p:nvPr/>
          </p:nvCxnSpPr>
          <p:spPr>
            <a:xfrm flipH="1">
              <a:off x="5632482" y="3997960"/>
              <a:ext cx="3518" cy="1987451"/>
            </a:xfrm>
            <a:prstGeom prst="line">
              <a:avLst/>
            </a:prstGeom>
            <a:ln w="38100" cmpd="sng">
              <a:solidFill>
                <a:srgbClr val="6C04FC"/>
              </a:solidFill>
              <a:prstDash val="solid"/>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41" idx="0"/>
              <a:endCxn id="107" idx="0"/>
            </p:cNvCxnSpPr>
            <p:nvPr/>
          </p:nvCxnSpPr>
          <p:spPr>
            <a:xfrm flipV="1">
              <a:off x="2545142" y="6308438"/>
              <a:ext cx="2612664" cy="16"/>
            </a:xfrm>
            <a:prstGeom prst="line">
              <a:avLst/>
            </a:prstGeom>
            <a:ln w="38100" cmpd="sng">
              <a:solidFill>
                <a:srgbClr val="6C04FC"/>
              </a:solidFill>
              <a:prstDash val="soli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79496" y="1990035"/>
              <a:ext cx="4755826" cy="3938535"/>
              <a:chOff x="779496" y="1990035"/>
              <a:chExt cx="4755826" cy="3938535"/>
            </a:xfrm>
          </p:grpSpPr>
          <p:grpSp>
            <p:nvGrpSpPr>
              <p:cNvPr id="19" name="组合 18"/>
              <p:cNvGrpSpPr/>
              <p:nvPr/>
            </p:nvGrpSpPr>
            <p:grpSpPr>
              <a:xfrm>
                <a:off x="2042795" y="2071632"/>
                <a:ext cx="282575" cy="173990"/>
                <a:chOff x="3658" y="3906"/>
                <a:chExt cx="445" cy="274"/>
              </a:xfrm>
              <a:gradFill>
                <a:gsLst>
                  <a:gs pos="0">
                    <a:srgbClr val="7B32B2"/>
                  </a:gs>
                  <a:gs pos="100000">
                    <a:srgbClr val="6C04FC"/>
                  </a:gs>
                </a:gsLst>
                <a:lin ang="1560000" scaled="0"/>
              </a:gradFill>
            </p:grpSpPr>
            <p:sp>
              <p:nvSpPr>
                <p:cNvPr id="8" name="矩形 7"/>
                <p:cNvSpPr/>
                <p:nvPr>
                  <p:custDataLst>
                    <p:tags r:id="rId27"/>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17" name="椭圆 16"/>
                <p:cNvSpPr/>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36" name="文本框 35"/>
              <p:cNvSpPr txBox="1"/>
              <p:nvPr/>
            </p:nvSpPr>
            <p:spPr>
              <a:xfrm>
                <a:off x="2393315" y="1990035"/>
                <a:ext cx="2685415" cy="337185"/>
              </a:xfrm>
              <a:prstGeom prst="rect">
                <a:avLst/>
              </a:prstGeom>
              <a:noFill/>
            </p:spPr>
            <p:txBody>
              <a:bodyPr wrap="square" rtlCol="0">
                <a:spAutoFit/>
              </a:bodyPr>
              <a:lstStyle/>
              <a:p>
                <a:pPr algn="l"/>
                <a:r>
                  <a:rPr lang="zh-CN" altLang="en-US" sz="1600" b="1" spc="-1" dirty="0">
                    <a:solidFill>
                      <a:schemeClr val="tx1">
                        <a:lumMod val="75000"/>
                        <a:lumOff val="25000"/>
                      </a:schemeClr>
                    </a:solidFill>
                    <a:latin typeface="微软雅黑" panose="020B0503020204020204" pitchFamily="34" charset="-122"/>
                    <a:ea typeface="微软雅黑" panose="020B0503020204020204" pitchFamily="34" charset="-122"/>
                    <a:sym typeface="+mn-ea"/>
                  </a:rPr>
                  <a:t>可</a:t>
                </a:r>
                <a:r>
                  <a:rPr lang="zh-CN" altLang="en-US" sz="1600" b="1"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达地图方案设计与实现</a:t>
                </a:r>
              </a:p>
            </p:txBody>
          </p:sp>
          <p:sp>
            <p:nvSpPr>
              <p:cNvPr id="38" name="文本框 37"/>
              <p:cNvSpPr txBox="1"/>
              <p:nvPr/>
            </p:nvSpPr>
            <p:spPr>
              <a:xfrm>
                <a:off x="2393315" y="3190029"/>
                <a:ext cx="2054225" cy="337185"/>
              </a:xfrm>
              <a:prstGeom prst="rect">
                <a:avLst/>
              </a:prstGeom>
              <a:noFill/>
            </p:spPr>
            <p:txBody>
              <a:bodyPr wrap="square" rtlCol="0">
                <a:spAutoFit/>
              </a:bodyPr>
              <a:lstStyle/>
              <a:p>
                <a:pPr algn="l"/>
                <a:r>
                  <a:rPr lang="zh-CN" altLang="en-US" sz="1600" b="1"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双线结构光局部地图</a:t>
                </a:r>
              </a:p>
            </p:txBody>
          </p:sp>
          <p:sp>
            <p:nvSpPr>
              <p:cNvPr id="39" name="文本框 38"/>
              <p:cNvSpPr txBox="1"/>
              <p:nvPr/>
            </p:nvSpPr>
            <p:spPr>
              <a:xfrm>
                <a:off x="2393315" y="4390023"/>
                <a:ext cx="2969895" cy="337185"/>
              </a:xfrm>
              <a:prstGeom prst="rect">
                <a:avLst/>
              </a:prstGeom>
              <a:noFill/>
            </p:spPr>
            <p:txBody>
              <a:bodyPr wrap="square" rtlCol="0">
                <a:spAutoFit/>
              </a:bodyPr>
              <a:lstStyle/>
              <a:p>
                <a:pPr algn="l"/>
                <a:r>
                  <a:rPr lang="zh-CN" altLang="en-US"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事件地图框架方案设计与实现</a:t>
                </a:r>
              </a:p>
            </p:txBody>
          </p:sp>
          <p:sp>
            <p:nvSpPr>
              <p:cNvPr id="40" name="文本框 39"/>
              <p:cNvSpPr txBox="1"/>
              <p:nvPr/>
            </p:nvSpPr>
            <p:spPr>
              <a:xfrm>
                <a:off x="2393315" y="4990020"/>
                <a:ext cx="1918335" cy="337185"/>
              </a:xfrm>
              <a:prstGeom prst="rect">
                <a:avLst/>
              </a:prstGeom>
              <a:noFill/>
            </p:spPr>
            <p:txBody>
              <a:bodyPr wrap="square" rtlCol="0">
                <a:spAutoFit/>
              </a:bodyPr>
              <a:lstStyle/>
              <a:p>
                <a:pPr algn="l"/>
                <a:r>
                  <a:rPr lang="zh-CN" altLang="en-US"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地图内存优化</a:t>
                </a:r>
              </a:p>
            </p:txBody>
          </p:sp>
          <p:grpSp>
            <p:nvGrpSpPr>
              <p:cNvPr id="57" name="组合 56"/>
              <p:cNvGrpSpPr/>
              <p:nvPr/>
            </p:nvGrpSpPr>
            <p:grpSpPr>
              <a:xfrm>
                <a:off x="2042795" y="2671629"/>
                <a:ext cx="282575" cy="173990"/>
                <a:chOff x="3658" y="3906"/>
                <a:chExt cx="445" cy="274"/>
              </a:xfrm>
              <a:gradFill>
                <a:gsLst>
                  <a:gs pos="0">
                    <a:srgbClr val="7B32B2"/>
                  </a:gs>
                  <a:gs pos="100000">
                    <a:srgbClr val="6C04FC"/>
                  </a:gs>
                </a:gsLst>
                <a:lin ang="1560000" scaled="0"/>
              </a:gradFill>
            </p:grpSpPr>
            <p:sp>
              <p:nvSpPr>
                <p:cNvPr id="58" name="矩形 57"/>
                <p:cNvSpPr/>
                <p:nvPr>
                  <p:custDataLst>
                    <p:tags r:id="rId25"/>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59" name="椭圆 58"/>
                <p:cNvSpPr/>
                <p:nvPr>
                  <p:custDataLst>
                    <p:tags r:id="rId26"/>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60" name="组合 59"/>
              <p:cNvGrpSpPr/>
              <p:nvPr/>
            </p:nvGrpSpPr>
            <p:grpSpPr>
              <a:xfrm>
                <a:off x="2042795" y="3271626"/>
                <a:ext cx="282575" cy="173990"/>
                <a:chOff x="3658" y="3906"/>
                <a:chExt cx="445" cy="274"/>
              </a:xfrm>
              <a:gradFill>
                <a:gsLst>
                  <a:gs pos="0">
                    <a:srgbClr val="7B32B2"/>
                  </a:gs>
                  <a:gs pos="100000">
                    <a:srgbClr val="6C04FC"/>
                  </a:gs>
                </a:gsLst>
                <a:lin ang="1560000" scaled="0"/>
              </a:gradFill>
            </p:grpSpPr>
            <p:sp>
              <p:nvSpPr>
                <p:cNvPr id="61" name="矩形 60"/>
                <p:cNvSpPr/>
                <p:nvPr>
                  <p:custDataLst>
                    <p:tags r:id="rId23"/>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62" name="椭圆 61"/>
                <p:cNvSpPr/>
                <p:nvPr>
                  <p:custDataLst>
                    <p:tags r:id="rId24"/>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63" name="组合 62"/>
              <p:cNvGrpSpPr/>
              <p:nvPr/>
            </p:nvGrpSpPr>
            <p:grpSpPr>
              <a:xfrm>
                <a:off x="2042795" y="5071617"/>
                <a:ext cx="282575" cy="173990"/>
                <a:chOff x="3658" y="3906"/>
                <a:chExt cx="445" cy="274"/>
              </a:xfrm>
              <a:gradFill>
                <a:gsLst>
                  <a:gs pos="0">
                    <a:srgbClr val="7B32B2"/>
                  </a:gs>
                  <a:gs pos="100000">
                    <a:srgbClr val="6C04FC"/>
                  </a:gs>
                </a:gsLst>
                <a:lin ang="1560000" scaled="0"/>
              </a:gradFill>
            </p:grpSpPr>
            <p:sp>
              <p:nvSpPr>
                <p:cNvPr id="64" name="矩形 63"/>
                <p:cNvSpPr/>
                <p:nvPr>
                  <p:custDataLst>
                    <p:tags r:id="rId21"/>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65" name="椭圆 64"/>
                <p:cNvSpPr/>
                <p:nvPr>
                  <p:custDataLst>
                    <p:tags r:id="rId22"/>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66" name="组合 65"/>
              <p:cNvGrpSpPr/>
              <p:nvPr/>
            </p:nvGrpSpPr>
            <p:grpSpPr>
              <a:xfrm>
                <a:off x="2042795" y="3871623"/>
                <a:ext cx="282575" cy="173990"/>
                <a:chOff x="3658" y="3906"/>
                <a:chExt cx="445" cy="274"/>
              </a:xfrm>
              <a:gradFill>
                <a:gsLst>
                  <a:gs pos="0">
                    <a:srgbClr val="7B32B2"/>
                  </a:gs>
                  <a:gs pos="100000">
                    <a:srgbClr val="6C04FC"/>
                  </a:gs>
                </a:gsLst>
                <a:lin ang="1560000" scaled="0"/>
              </a:gradFill>
            </p:grpSpPr>
            <p:sp>
              <p:nvSpPr>
                <p:cNvPr id="67" name="矩形 66"/>
                <p:cNvSpPr/>
                <p:nvPr>
                  <p:custDataLst>
                    <p:tags r:id="rId19"/>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68" name="椭圆 67"/>
                <p:cNvSpPr/>
                <p:nvPr>
                  <p:custDataLst>
                    <p:tags r:id="rId20"/>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20" name="文本框 19"/>
              <p:cNvSpPr txBox="1"/>
              <p:nvPr/>
            </p:nvSpPr>
            <p:spPr>
              <a:xfrm>
                <a:off x="2393315" y="2590032"/>
                <a:ext cx="2054860" cy="337185"/>
              </a:xfrm>
              <a:prstGeom prst="rect">
                <a:avLst/>
              </a:prstGeom>
              <a:noFill/>
            </p:spPr>
            <p:txBody>
              <a:bodyPr wrap="square" rtlCol="0">
                <a:spAutoFit/>
              </a:bodyPr>
              <a:lstStyle/>
              <a:p>
                <a:pPr algn="l"/>
                <a:r>
                  <a:rPr lang="zh-CN" altLang="en-US" sz="1600" b="1" spc="-1" dirty="0">
                    <a:solidFill>
                      <a:schemeClr val="tx1">
                        <a:lumMod val="75000"/>
                        <a:lumOff val="25000"/>
                      </a:schemeClr>
                    </a:solidFill>
                    <a:latin typeface="微软雅黑" panose="020B0503020204020204" pitchFamily="34" charset="-122"/>
                    <a:ea typeface="微软雅黑" panose="020B0503020204020204" pitchFamily="34" charset="-122"/>
                    <a:sym typeface="+mn-ea"/>
                  </a:rPr>
                  <a:t>窄道检测</a:t>
                </a:r>
                <a:endParaRPr lang="zh-CN" altLang="en-US" sz="1600" b="1"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393315" y="3790026"/>
                <a:ext cx="1005205" cy="337185"/>
              </a:xfrm>
              <a:prstGeom prst="rect">
                <a:avLst/>
              </a:prstGeom>
              <a:noFill/>
            </p:spPr>
            <p:txBody>
              <a:bodyPr wrap="square" rtlCol="0">
                <a:spAutoFit/>
              </a:bodyPr>
              <a:lstStyle/>
              <a:p>
                <a:pPr algn="l"/>
                <a:r>
                  <a:rPr lang="zh-CN" altLang="en-US"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门槛检测</a:t>
                </a:r>
              </a:p>
            </p:txBody>
          </p:sp>
          <p:grpSp>
            <p:nvGrpSpPr>
              <p:cNvPr id="78" name="组合 77"/>
              <p:cNvGrpSpPr/>
              <p:nvPr/>
            </p:nvGrpSpPr>
            <p:grpSpPr>
              <a:xfrm>
                <a:off x="2042795" y="4471620"/>
                <a:ext cx="282575" cy="173990"/>
                <a:chOff x="3658" y="3906"/>
                <a:chExt cx="445" cy="274"/>
              </a:xfrm>
              <a:gradFill>
                <a:gsLst>
                  <a:gs pos="0">
                    <a:srgbClr val="7B32B2"/>
                  </a:gs>
                  <a:gs pos="100000">
                    <a:srgbClr val="6C04FC"/>
                  </a:gs>
                </a:gsLst>
                <a:lin ang="1560000" scaled="0"/>
              </a:gradFill>
            </p:grpSpPr>
            <p:sp>
              <p:nvSpPr>
                <p:cNvPr id="79" name="矩形 78"/>
                <p:cNvSpPr/>
                <p:nvPr>
                  <p:custDataLst>
                    <p:tags r:id="rId17"/>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0" name="椭圆 79"/>
                <p:cNvSpPr/>
                <p:nvPr>
                  <p:custDataLst>
                    <p:tags r:id="rId18"/>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81" name="文本框 80"/>
              <p:cNvSpPr txBox="1"/>
              <p:nvPr/>
            </p:nvSpPr>
            <p:spPr>
              <a:xfrm>
                <a:off x="2393315" y="5590016"/>
                <a:ext cx="3142007" cy="338554"/>
              </a:xfrm>
              <a:prstGeom prst="rect">
                <a:avLst/>
              </a:prstGeom>
              <a:noFill/>
            </p:spPr>
            <p:txBody>
              <a:bodyPr wrap="square" rtlCol="0">
                <a:spAutoFit/>
              </a:bodyPr>
              <a:lstStyle/>
              <a:p>
                <a:pPr algn="l"/>
                <a:r>
                  <a:rPr lang="zh-CN" altLang="en-US"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无悬崖地图与</a:t>
                </a:r>
                <a:r>
                  <a:rPr lang="en-US" altLang="zh-CN"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PlanningMap</a:t>
                </a:r>
                <a:r>
                  <a:rPr lang="zh-CN" altLang="en-US" sz="16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落盘</a:t>
                </a:r>
              </a:p>
            </p:txBody>
          </p:sp>
          <p:sp>
            <p:nvSpPr>
              <p:cNvPr id="89" name="文本框 88"/>
              <p:cNvSpPr txBox="1"/>
              <p:nvPr>
                <p:custDataLst>
                  <p:tags r:id="rId14"/>
                </p:custDataLst>
              </p:nvPr>
            </p:nvSpPr>
            <p:spPr>
              <a:xfrm>
                <a:off x="779496" y="5605255"/>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2023/09</a:t>
                </a:r>
              </a:p>
            </p:txBody>
          </p:sp>
          <p:grpSp>
            <p:nvGrpSpPr>
              <p:cNvPr id="90" name="组合 89"/>
              <p:cNvGrpSpPr/>
              <p:nvPr/>
            </p:nvGrpSpPr>
            <p:grpSpPr>
              <a:xfrm>
                <a:off x="2042795" y="5671613"/>
                <a:ext cx="282575" cy="173990"/>
                <a:chOff x="3658" y="3906"/>
                <a:chExt cx="445" cy="274"/>
              </a:xfrm>
              <a:gradFill>
                <a:gsLst>
                  <a:gs pos="0">
                    <a:srgbClr val="7B32B2"/>
                  </a:gs>
                  <a:gs pos="100000">
                    <a:srgbClr val="6C04FC"/>
                  </a:gs>
                </a:gsLst>
                <a:lin ang="1560000" scaled="0"/>
              </a:gradFill>
            </p:grpSpPr>
            <p:sp>
              <p:nvSpPr>
                <p:cNvPr id="91" name="矩形 90"/>
                <p:cNvSpPr/>
                <p:nvPr>
                  <p:custDataLst>
                    <p:tags r:id="rId15"/>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92" name="椭圆 91"/>
                <p:cNvSpPr/>
                <p:nvPr>
                  <p:custDataLst>
                    <p:tags r:id="rId16"/>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77" name="文本框 76"/>
              <p:cNvSpPr txBox="1"/>
              <p:nvPr/>
            </p:nvSpPr>
            <p:spPr>
              <a:xfrm>
                <a:off x="779496" y="2005275"/>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2023/03</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2" name="文本框 81"/>
              <p:cNvSpPr txBox="1"/>
              <p:nvPr/>
            </p:nvSpPr>
            <p:spPr>
              <a:xfrm>
                <a:off x="779496" y="2605272"/>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2023/04</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8" name="文本框 87"/>
              <p:cNvSpPr txBox="1"/>
              <p:nvPr/>
            </p:nvSpPr>
            <p:spPr>
              <a:xfrm>
                <a:off x="779497" y="3205269"/>
                <a:ext cx="1243700" cy="307777"/>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2023/05-06</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95" name="文本框 94"/>
              <p:cNvSpPr txBox="1"/>
              <p:nvPr/>
            </p:nvSpPr>
            <p:spPr>
              <a:xfrm>
                <a:off x="779496" y="3805266"/>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2023/06</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96" name="文本框 95"/>
              <p:cNvSpPr txBox="1"/>
              <p:nvPr/>
            </p:nvSpPr>
            <p:spPr>
              <a:xfrm>
                <a:off x="779496" y="4405263"/>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2023/07</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97" name="文本框 96"/>
              <p:cNvSpPr txBox="1"/>
              <p:nvPr/>
            </p:nvSpPr>
            <p:spPr>
              <a:xfrm>
                <a:off x="779496" y="5005260"/>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2023/08</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sp>
          <p:nvSpPr>
            <p:cNvPr id="37" name="圆角矩形 36"/>
            <p:cNvSpPr/>
            <p:nvPr/>
          </p:nvSpPr>
          <p:spPr>
            <a:xfrm>
              <a:off x="1330961" y="706233"/>
              <a:ext cx="1587386" cy="472110"/>
            </a:xfrm>
            <a:prstGeom prst="roundRect">
              <a:avLst>
                <a:gd name="adj" fmla="val 47012"/>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1" dirty="0">
                  <a:solidFill>
                    <a:schemeClr val="bg1"/>
                  </a:solidFill>
                  <a:latin typeface="微软雅黑" panose="020B0503020204020204" pitchFamily="34" charset="-122"/>
                  <a:ea typeface="微软雅黑" panose="020B0503020204020204" pitchFamily="34" charset="-122"/>
                  <a:sym typeface="+mn-ea"/>
                </a:rPr>
                <a:t>加入云鲸</a:t>
              </a:r>
            </a:p>
          </p:txBody>
        </p:sp>
        <p:sp>
          <p:nvSpPr>
            <p:cNvPr id="105" name="圆角矩形 104"/>
            <p:cNvSpPr/>
            <p:nvPr/>
          </p:nvSpPr>
          <p:spPr>
            <a:xfrm>
              <a:off x="1959420" y="1448014"/>
              <a:ext cx="1452055" cy="368300"/>
            </a:xfrm>
            <a:prstGeom prst="roundRect">
              <a:avLst>
                <a:gd name="adj" fmla="val 47012"/>
              </a:avLst>
            </a:prstGeom>
            <a:solidFill>
              <a:srgbClr val="FAFAFA"/>
            </a:solidFill>
            <a:ln w="28575">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1" dirty="0" smtClean="0">
                  <a:solidFill>
                    <a:srgbClr val="6C04FC"/>
                  </a:solidFill>
                  <a:latin typeface="微软雅黑" panose="020B0503020204020204" pitchFamily="34" charset="-122"/>
                  <a:ea typeface="微软雅黑" panose="020B0503020204020204" pitchFamily="34" charset="-122"/>
                  <a:sym typeface="+mn-ea"/>
                </a:rPr>
                <a:t>地图业务</a:t>
              </a:r>
              <a:endParaRPr lang="zh-CN" altLang="en-US" sz="1600" spc="-1" dirty="0">
                <a:solidFill>
                  <a:srgbClr val="6C04FC"/>
                </a:solidFill>
                <a:latin typeface="微软雅黑" panose="020B0503020204020204" pitchFamily="34" charset="-122"/>
                <a:ea typeface="微软雅黑" panose="020B0503020204020204" pitchFamily="34" charset="-122"/>
                <a:sym typeface="+mn-ea"/>
              </a:endParaRPr>
            </a:p>
          </p:txBody>
        </p:sp>
        <p:sp>
          <p:nvSpPr>
            <p:cNvPr id="106" name="圆角矩形 105"/>
            <p:cNvSpPr/>
            <p:nvPr/>
          </p:nvSpPr>
          <p:spPr>
            <a:xfrm>
              <a:off x="6114370" y="1448014"/>
              <a:ext cx="1353404" cy="368300"/>
            </a:xfrm>
            <a:prstGeom prst="roundRect">
              <a:avLst>
                <a:gd name="adj" fmla="val 47012"/>
              </a:avLst>
            </a:prstGeom>
            <a:solidFill>
              <a:srgbClr val="FAFAFA"/>
            </a:solidFill>
            <a:ln w="28575">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1" dirty="0">
                  <a:solidFill>
                    <a:srgbClr val="6C04FC"/>
                  </a:solidFill>
                  <a:latin typeface="微软雅黑" panose="020B0503020204020204" pitchFamily="34" charset="-122"/>
                  <a:ea typeface="微软雅黑" panose="020B0503020204020204" pitchFamily="34" charset="-122"/>
                  <a:sym typeface="+mn-ea"/>
                </a:rPr>
                <a:t>覆盖</a:t>
              </a:r>
              <a:r>
                <a:rPr lang="zh-CN" altLang="en-US" sz="1600" spc="-1" dirty="0" smtClean="0">
                  <a:solidFill>
                    <a:srgbClr val="6C04FC"/>
                  </a:solidFill>
                  <a:latin typeface="微软雅黑" panose="020B0503020204020204" pitchFamily="34" charset="-122"/>
                  <a:ea typeface="微软雅黑" panose="020B0503020204020204" pitchFamily="34" charset="-122"/>
                  <a:sym typeface="+mn-ea"/>
                </a:rPr>
                <a:t>业务</a:t>
              </a:r>
              <a:endParaRPr lang="zh-CN" altLang="en-US" sz="1600" spc="-1" dirty="0">
                <a:solidFill>
                  <a:srgbClr val="6C04FC"/>
                </a:solidFill>
                <a:latin typeface="微软雅黑" panose="020B0503020204020204" pitchFamily="34" charset="-122"/>
                <a:ea typeface="微软雅黑" panose="020B0503020204020204" pitchFamily="34" charset="-122"/>
                <a:sym typeface="+mn-ea"/>
              </a:endParaRPr>
            </a:p>
          </p:txBody>
        </p:sp>
        <p:sp>
          <p:nvSpPr>
            <p:cNvPr id="41" name="弧形 40"/>
            <p:cNvSpPr/>
            <p:nvPr/>
          </p:nvSpPr>
          <p:spPr>
            <a:xfrm flipH="1" flipV="1">
              <a:off x="2142532" y="5637450"/>
              <a:ext cx="796134" cy="671026"/>
            </a:xfrm>
            <a:prstGeom prst="arc">
              <a:avLst>
                <a:gd name="adj1" fmla="val 16153454"/>
                <a:gd name="adj2" fmla="val 21508839"/>
              </a:avLst>
            </a:prstGeom>
            <a:ln w="38100">
              <a:solidFill>
                <a:srgbClr val="6C04F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弧形 106"/>
            <p:cNvSpPr/>
            <p:nvPr/>
          </p:nvSpPr>
          <p:spPr>
            <a:xfrm flipV="1">
              <a:off x="4691890" y="5637428"/>
              <a:ext cx="940917" cy="671026"/>
            </a:xfrm>
            <a:prstGeom prst="arc">
              <a:avLst>
                <a:gd name="adj1" fmla="val 16153454"/>
                <a:gd name="adj2" fmla="val 21508839"/>
              </a:avLst>
            </a:prstGeom>
            <a:ln w="38100">
              <a:solidFill>
                <a:srgbClr val="6C04F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弧形 107"/>
            <p:cNvSpPr/>
            <p:nvPr/>
          </p:nvSpPr>
          <p:spPr>
            <a:xfrm>
              <a:off x="7023155" y="1643160"/>
              <a:ext cx="923043" cy="895900"/>
            </a:xfrm>
            <a:prstGeom prst="arc">
              <a:avLst>
                <a:gd name="adj1" fmla="val 16153454"/>
                <a:gd name="adj2" fmla="val 21508839"/>
              </a:avLst>
            </a:prstGeom>
            <a:ln w="38100">
              <a:solidFill>
                <a:srgbClr val="6C04F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弧形 108"/>
            <p:cNvSpPr/>
            <p:nvPr/>
          </p:nvSpPr>
          <p:spPr>
            <a:xfrm flipH="1">
              <a:off x="5622635" y="1643160"/>
              <a:ext cx="1003718" cy="926552"/>
            </a:xfrm>
            <a:prstGeom prst="arc">
              <a:avLst>
                <a:gd name="adj1" fmla="val 16294101"/>
                <a:gd name="adj2" fmla="val 21508839"/>
              </a:avLst>
            </a:prstGeom>
            <a:ln w="38100">
              <a:solidFill>
                <a:srgbClr val="6C04F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0" name="组合 119"/>
            <p:cNvGrpSpPr/>
            <p:nvPr/>
          </p:nvGrpSpPr>
          <p:grpSpPr>
            <a:xfrm>
              <a:off x="6534982" y="1969610"/>
              <a:ext cx="4383762" cy="3970815"/>
              <a:chOff x="6534982" y="1969610"/>
              <a:chExt cx="4383762" cy="3970815"/>
            </a:xfrm>
          </p:grpSpPr>
          <p:sp>
            <p:nvSpPr>
              <p:cNvPr id="23" name="文本框 22"/>
              <p:cNvSpPr txBox="1"/>
              <p:nvPr/>
            </p:nvSpPr>
            <p:spPr>
              <a:xfrm>
                <a:off x="8268889" y="2575215"/>
                <a:ext cx="264985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覆盖弓形起点决策</a:t>
                </a:r>
                <a:r>
                  <a:rPr lang="zh-CN" altLang="en-US" sz="1600" b="1" dirty="0" smtClean="0">
                    <a:latin typeface="微软雅黑" panose="020B0503020204020204" pitchFamily="34" charset="-122"/>
                    <a:ea typeface="微软雅黑" panose="020B0503020204020204" pitchFamily="34" charset="-122"/>
                  </a:rPr>
                  <a:t>器</a:t>
                </a:r>
                <a:endParaRPr lang="zh-CN" altLang="en-US" sz="1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8268889" y="3180820"/>
                <a:ext cx="264985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洼地高台</a:t>
                </a:r>
                <a:r>
                  <a:rPr lang="zh-CN" altLang="en-US" sz="1600" dirty="0" smtClean="0">
                    <a:latin typeface="微软雅黑" panose="020B0503020204020204" pitchFamily="34" charset="-122"/>
                    <a:ea typeface="微软雅黑" panose="020B0503020204020204" pitchFamily="34" charset="-122"/>
                  </a:rPr>
                  <a:t>清洁</a:t>
                </a:r>
                <a:endParaRPr lang="zh-CN" altLang="en-US" sz="16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268889" y="3786425"/>
                <a:ext cx="264985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工作区域方案设计与</a:t>
                </a:r>
                <a:r>
                  <a:rPr lang="zh-CN" altLang="en-US" sz="1600" dirty="0" smtClean="0">
                    <a:latin typeface="微软雅黑" panose="020B0503020204020204" pitchFamily="34" charset="-122"/>
                    <a:ea typeface="微软雅黑" panose="020B0503020204020204" pitchFamily="34" charset="-122"/>
                  </a:rPr>
                  <a:t>实现</a:t>
                </a:r>
                <a:endParaRPr lang="zh-CN" altLang="en-US" sz="16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268889" y="4997635"/>
                <a:ext cx="2649855" cy="337185"/>
              </a:xfrm>
              <a:prstGeom prst="rect">
                <a:avLst/>
              </a:prstGeom>
              <a:noFill/>
            </p:spPr>
            <p:txBody>
              <a:bodyPr wrap="square" rtlCol="0">
                <a:spAutoFit/>
              </a:bodyPr>
              <a:lstStyle/>
              <a:p>
                <a:pPr algn="l"/>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覆盖算法</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收敛专项</a:t>
                </a:r>
              </a:p>
            </p:txBody>
          </p:sp>
          <p:sp>
            <p:nvSpPr>
              <p:cNvPr id="28" name="文本框 27"/>
              <p:cNvSpPr txBox="1"/>
              <p:nvPr/>
            </p:nvSpPr>
            <p:spPr>
              <a:xfrm>
                <a:off x="8268889" y="4392030"/>
                <a:ext cx="2113915" cy="338554"/>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rPr>
                  <a:t>清洁</a:t>
                </a:r>
                <a:r>
                  <a:rPr lang="zh-CN" altLang="en-US" sz="1600" dirty="0" smtClean="0">
                    <a:latin typeface="微软雅黑" panose="020B0503020204020204" pitchFamily="34" charset="-122"/>
                    <a:ea typeface="微软雅黑" panose="020B0503020204020204" pitchFamily="34" charset="-122"/>
                  </a:rPr>
                  <a:t>效率</a:t>
                </a:r>
                <a:r>
                  <a:rPr lang="zh-CN" altLang="en-US" sz="1600" dirty="0">
                    <a:latin typeface="微软雅黑" panose="020B0503020204020204" pitchFamily="34" charset="-122"/>
                    <a:ea typeface="微软雅黑" panose="020B0503020204020204" pitchFamily="34" charset="-122"/>
                  </a:rPr>
                  <a:t>优化</a:t>
                </a:r>
                <a:r>
                  <a:rPr lang="zh-CN" altLang="en-US" sz="1600" dirty="0" smtClean="0">
                    <a:latin typeface="微软雅黑" panose="020B0503020204020204" pitchFamily="34" charset="-122"/>
                    <a:ea typeface="微软雅黑" panose="020B0503020204020204" pitchFamily="34" charset="-122"/>
                  </a:rPr>
                  <a:t>专项</a:t>
                </a:r>
                <a:endParaRPr lang="zh-CN" altLang="en-US" sz="16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8268889" y="5603240"/>
                <a:ext cx="1217295" cy="337185"/>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rPr>
                  <a:t>无图清洁</a:t>
                </a:r>
              </a:p>
            </p:txBody>
          </p:sp>
          <p:grpSp>
            <p:nvGrpSpPr>
              <p:cNvPr id="9" name="组合 8"/>
              <p:cNvGrpSpPr/>
              <p:nvPr/>
            </p:nvGrpSpPr>
            <p:grpSpPr>
              <a:xfrm>
                <a:off x="7867474" y="2681023"/>
                <a:ext cx="282575" cy="173990"/>
                <a:chOff x="3658" y="3906"/>
                <a:chExt cx="445" cy="274"/>
              </a:xfrm>
              <a:gradFill>
                <a:gsLst>
                  <a:gs pos="0">
                    <a:srgbClr val="7B32B2"/>
                  </a:gs>
                  <a:gs pos="100000">
                    <a:srgbClr val="6C04FC"/>
                  </a:gs>
                </a:gsLst>
                <a:lin ang="1560000" scaled="0"/>
              </a:gradFill>
            </p:grpSpPr>
            <p:sp>
              <p:nvSpPr>
                <p:cNvPr id="10" name="矩形 9"/>
                <p:cNvSpPr/>
                <p:nvPr>
                  <p:custDataLst>
                    <p:tags r:id="rId13"/>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11" name="椭圆 10"/>
                <p:cNvSpPr/>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47" name="组合 46"/>
              <p:cNvGrpSpPr/>
              <p:nvPr/>
            </p:nvGrpSpPr>
            <p:grpSpPr>
              <a:xfrm>
                <a:off x="7867474" y="3280198"/>
                <a:ext cx="282575" cy="173990"/>
                <a:chOff x="3658" y="3906"/>
                <a:chExt cx="445" cy="274"/>
              </a:xfrm>
              <a:gradFill>
                <a:gsLst>
                  <a:gs pos="0">
                    <a:srgbClr val="7B32B2"/>
                  </a:gs>
                  <a:gs pos="100000">
                    <a:srgbClr val="6C04FC"/>
                  </a:gs>
                </a:gsLst>
                <a:lin ang="1560000" scaled="0"/>
              </a:gradFill>
            </p:grpSpPr>
            <p:sp>
              <p:nvSpPr>
                <p:cNvPr id="48" name="矩形 47"/>
                <p:cNvSpPr/>
                <p:nvPr>
                  <p:custDataLst>
                    <p:tags r:id="rId11"/>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9" name="椭圆 48"/>
                <p:cNvSpPr/>
                <p:nvPr>
                  <p:custDataLst>
                    <p:tags r:id="rId12"/>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50" name="组合 49"/>
              <p:cNvGrpSpPr/>
              <p:nvPr/>
            </p:nvGrpSpPr>
            <p:grpSpPr>
              <a:xfrm>
                <a:off x="7867474" y="3879373"/>
                <a:ext cx="282575" cy="173990"/>
                <a:chOff x="3658" y="3906"/>
                <a:chExt cx="445" cy="274"/>
              </a:xfrm>
              <a:gradFill>
                <a:gsLst>
                  <a:gs pos="0">
                    <a:srgbClr val="7B32B2"/>
                  </a:gs>
                  <a:gs pos="100000">
                    <a:srgbClr val="6C04FC"/>
                  </a:gs>
                </a:gsLst>
                <a:lin ang="1560000" scaled="0"/>
              </a:gradFill>
            </p:grpSpPr>
            <p:sp>
              <p:nvSpPr>
                <p:cNvPr id="51" name="矩形 50"/>
                <p:cNvSpPr/>
                <p:nvPr>
                  <p:custDataLst>
                    <p:tags r:id="rId9"/>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52" name="椭圆 51"/>
                <p:cNvSpPr/>
                <p:nvPr>
                  <p:custDataLst>
                    <p:tags r:id="rId10"/>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53" name="组合 52"/>
              <p:cNvGrpSpPr/>
              <p:nvPr/>
            </p:nvGrpSpPr>
            <p:grpSpPr>
              <a:xfrm>
                <a:off x="7867474" y="4478548"/>
                <a:ext cx="282575" cy="173990"/>
                <a:chOff x="3658" y="3906"/>
                <a:chExt cx="445" cy="274"/>
              </a:xfrm>
              <a:gradFill>
                <a:gsLst>
                  <a:gs pos="0">
                    <a:srgbClr val="7B32B2"/>
                  </a:gs>
                  <a:gs pos="100000">
                    <a:srgbClr val="6C04FC"/>
                  </a:gs>
                </a:gsLst>
                <a:lin ang="1560000" scaled="0"/>
              </a:gradFill>
            </p:grpSpPr>
            <p:sp>
              <p:nvSpPr>
                <p:cNvPr id="54" name="矩形 53"/>
                <p:cNvSpPr/>
                <p:nvPr>
                  <p:custDataLst>
                    <p:tags r:id="rId7"/>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55" name="椭圆 54"/>
                <p:cNvSpPr/>
                <p:nvPr>
                  <p:custDataLst>
                    <p:tags r:id="rId8"/>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nvGrpSpPr>
              <p:cNvPr id="56" name="组合 55"/>
              <p:cNvGrpSpPr/>
              <p:nvPr/>
            </p:nvGrpSpPr>
            <p:grpSpPr>
              <a:xfrm>
                <a:off x="7867474" y="5077723"/>
                <a:ext cx="282575" cy="173990"/>
                <a:chOff x="3658" y="3906"/>
                <a:chExt cx="445" cy="274"/>
              </a:xfrm>
              <a:gradFill>
                <a:gsLst>
                  <a:gs pos="0">
                    <a:srgbClr val="7B32B2"/>
                  </a:gs>
                  <a:gs pos="100000">
                    <a:srgbClr val="6C04FC"/>
                  </a:gs>
                </a:gsLst>
                <a:lin ang="1560000" scaled="0"/>
              </a:gradFill>
            </p:grpSpPr>
            <p:sp>
              <p:nvSpPr>
                <p:cNvPr id="69" name="矩形 68"/>
                <p:cNvSpPr/>
                <p:nvPr>
                  <p:custDataLst>
                    <p:tags r:id="rId5"/>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0" name="椭圆 69"/>
                <p:cNvSpPr/>
                <p:nvPr>
                  <p:custDataLst>
                    <p:tags r:id="rId6"/>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71" name="文本框 70"/>
              <p:cNvSpPr txBox="1"/>
              <p:nvPr/>
            </p:nvSpPr>
            <p:spPr>
              <a:xfrm>
                <a:off x="6625414" y="2005275"/>
                <a:ext cx="1209530" cy="307777"/>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2023/10-11</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3" name="文本框 82"/>
              <p:cNvSpPr txBox="1"/>
              <p:nvPr/>
            </p:nvSpPr>
            <p:spPr>
              <a:xfrm>
                <a:off x="8268889" y="1969610"/>
                <a:ext cx="2378442"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覆盖弓形规划</a:t>
                </a:r>
                <a:r>
                  <a:rPr lang="zh-CN" altLang="en-US" sz="1600" b="1" dirty="0" smtClean="0">
                    <a:latin typeface="微软雅黑" panose="020B0503020204020204" pitchFamily="34" charset="-122"/>
                    <a:ea typeface="微软雅黑" panose="020B0503020204020204" pitchFamily="34" charset="-122"/>
                  </a:rPr>
                  <a:t>绘图器</a:t>
                </a:r>
              </a:p>
            </p:txBody>
          </p:sp>
          <p:sp>
            <p:nvSpPr>
              <p:cNvPr id="84" name="文本框 83"/>
              <p:cNvSpPr txBox="1"/>
              <p:nvPr>
                <p:custDataLst>
                  <p:tags r:id="rId1"/>
                </p:custDataLst>
              </p:nvPr>
            </p:nvSpPr>
            <p:spPr>
              <a:xfrm>
                <a:off x="6575174" y="5613126"/>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2024/08</a:t>
                </a:r>
              </a:p>
            </p:txBody>
          </p:sp>
          <p:grpSp>
            <p:nvGrpSpPr>
              <p:cNvPr id="85" name="组合 84"/>
              <p:cNvGrpSpPr/>
              <p:nvPr/>
            </p:nvGrpSpPr>
            <p:grpSpPr>
              <a:xfrm>
                <a:off x="7867474" y="5676900"/>
                <a:ext cx="282575" cy="173990"/>
                <a:chOff x="3658" y="3906"/>
                <a:chExt cx="445" cy="274"/>
              </a:xfrm>
              <a:gradFill>
                <a:gsLst>
                  <a:gs pos="0">
                    <a:srgbClr val="7B32B2"/>
                  </a:gs>
                  <a:gs pos="100000">
                    <a:srgbClr val="6C04FC"/>
                  </a:gs>
                </a:gsLst>
                <a:lin ang="1560000" scaled="0"/>
              </a:gradFill>
            </p:grpSpPr>
            <p:sp>
              <p:nvSpPr>
                <p:cNvPr id="86" name="矩形 85"/>
                <p:cNvSpPr/>
                <p:nvPr>
                  <p:custDataLst>
                    <p:tags r:id="rId3"/>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7" name="椭圆 86"/>
                <p:cNvSpPr/>
                <p:nvPr>
                  <p:custDataLst>
                    <p:tags r:id="rId4"/>
                  </p:custDataLst>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98" name="文本框 97"/>
              <p:cNvSpPr txBox="1"/>
              <p:nvPr/>
            </p:nvSpPr>
            <p:spPr>
              <a:xfrm>
                <a:off x="6575174" y="2606226"/>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2023/12</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6575174" y="3207177"/>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2024/01</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01" name="文本框 100"/>
              <p:cNvSpPr txBox="1"/>
              <p:nvPr/>
            </p:nvSpPr>
            <p:spPr>
              <a:xfrm>
                <a:off x="6575174" y="3808128"/>
                <a:ext cx="1010285" cy="306705"/>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2024/02</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02" name="文本框 101"/>
              <p:cNvSpPr txBox="1"/>
              <p:nvPr/>
            </p:nvSpPr>
            <p:spPr>
              <a:xfrm>
                <a:off x="6575174" y="4409079"/>
                <a:ext cx="1010285" cy="307777"/>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2024/04</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03" name="文本框 102"/>
              <p:cNvSpPr txBox="1"/>
              <p:nvPr/>
            </p:nvSpPr>
            <p:spPr>
              <a:xfrm>
                <a:off x="6534982" y="5012099"/>
                <a:ext cx="1363578" cy="307777"/>
              </a:xfrm>
              <a:prstGeom prst="rect">
                <a:avLst/>
              </a:prstGeom>
              <a:noFill/>
            </p:spPr>
            <p:txBody>
              <a:bodyPr wrap="square" rtlCol="0">
                <a:spAutoFit/>
              </a:bodyPr>
              <a:lstStyle/>
              <a:p>
                <a:pPr algn="ctr"/>
                <a:r>
                  <a:rPr lang="en-US" altLang="zh-CN"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2024/05-06</a:t>
                </a:r>
                <a:endParaRPr lang="zh-CN" altLang="en-US" sz="14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114" name="组合 113"/>
              <p:cNvGrpSpPr/>
              <p:nvPr/>
            </p:nvGrpSpPr>
            <p:grpSpPr>
              <a:xfrm>
                <a:off x="7867474" y="2056766"/>
                <a:ext cx="282575" cy="173990"/>
                <a:chOff x="3658" y="3906"/>
                <a:chExt cx="445" cy="274"/>
              </a:xfrm>
              <a:gradFill>
                <a:gsLst>
                  <a:gs pos="0">
                    <a:srgbClr val="7B32B2"/>
                  </a:gs>
                  <a:gs pos="100000">
                    <a:srgbClr val="6C04FC"/>
                  </a:gs>
                </a:gsLst>
                <a:lin ang="1560000" scaled="0"/>
              </a:gradFill>
            </p:grpSpPr>
            <p:sp>
              <p:nvSpPr>
                <p:cNvPr id="115" name="矩形 114"/>
                <p:cNvSpPr/>
                <p:nvPr>
                  <p:custDataLst>
                    <p:tags r:id="rId2"/>
                  </p:custDataLst>
                </p:nvPr>
              </p:nvSpPr>
              <p:spPr>
                <a:xfrm flipV="1">
                  <a:off x="3933" y="3985"/>
                  <a:ext cx="171"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116" name="椭圆 115"/>
                <p:cNvSpPr/>
                <p:nvPr/>
              </p:nvSpPr>
              <p:spPr>
                <a:xfrm>
                  <a:off x="3658" y="3906"/>
                  <a:ext cx="275" cy="274"/>
                </a:xfrm>
                <a:prstGeom prst="ellipse">
                  <a:avLst/>
                </a:prstGeom>
                <a:solidFill>
                  <a:schemeClr val="bg1"/>
                </a:solidFill>
                <a:ln w="44450">
                  <a:solidFill>
                    <a:srgbClr val="6C0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grpSp>
        <p:grpSp>
          <p:nvGrpSpPr>
            <p:cNvPr id="93" name="组合 92"/>
            <p:cNvGrpSpPr/>
            <p:nvPr/>
          </p:nvGrpSpPr>
          <p:grpSpPr>
            <a:xfrm rot="5400000">
              <a:off x="7798942" y="6144024"/>
              <a:ext cx="322269" cy="148803"/>
              <a:chOff x="3873421" y="299168"/>
              <a:chExt cx="408924" cy="263103"/>
            </a:xfrm>
          </p:grpSpPr>
          <p:sp>
            <p:nvSpPr>
              <p:cNvPr id="94" name="燕尾形 93"/>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98"/>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合 2"/>
            <p:cNvGrpSpPr/>
            <p:nvPr/>
          </p:nvGrpSpPr>
          <p:grpSpPr>
            <a:xfrm flipV="1">
              <a:off x="5554425" y="3469812"/>
              <a:ext cx="164803" cy="603598"/>
              <a:chOff x="5805911" y="4844125"/>
              <a:chExt cx="148803" cy="644536"/>
            </a:xfrm>
          </p:grpSpPr>
          <p:grpSp>
            <p:nvGrpSpPr>
              <p:cNvPr id="112" name="组合 111"/>
              <p:cNvGrpSpPr/>
              <p:nvPr/>
            </p:nvGrpSpPr>
            <p:grpSpPr>
              <a:xfrm rot="5400000">
                <a:off x="5719178" y="4930858"/>
                <a:ext cx="322269" cy="148803"/>
                <a:chOff x="3873421" y="299168"/>
                <a:chExt cx="408924" cy="263103"/>
              </a:xfrm>
            </p:grpSpPr>
            <p:sp>
              <p:nvSpPr>
                <p:cNvPr id="113" name="燕尾形 112"/>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8" name="组合 117"/>
              <p:cNvGrpSpPr/>
              <p:nvPr/>
            </p:nvGrpSpPr>
            <p:grpSpPr>
              <a:xfrm rot="5400000">
                <a:off x="5719178" y="5253125"/>
                <a:ext cx="322269" cy="148803"/>
                <a:chOff x="3873421" y="299168"/>
                <a:chExt cx="408924" cy="263103"/>
              </a:xfrm>
            </p:grpSpPr>
            <p:sp>
              <p:nvSpPr>
                <p:cNvPr id="119" name="燕尾形 118"/>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燕尾形 120"/>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cxnSp>
          <p:nvCxnSpPr>
            <p:cNvPr id="122" name="直接连接符 121"/>
            <p:cNvCxnSpPr>
              <a:stCxn id="109" idx="2"/>
              <a:endCxn id="121" idx="1"/>
            </p:cNvCxnSpPr>
            <p:nvPr/>
          </p:nvCxnSpPr>
          <p:spPr>
            <a:xfrm>
              <a:off x="5622842" y="2093130"/>
              <a:ext cx="14812" cy="1452131"/>
            </a:xfrm>
            <a:prstGeom prst="line">
              <a:avLst/>
            </a:prstGeom>
            <a:ln w="38100" cmpd="sng">
              <a:solidFill>
                <a:srgbClr val="6C04FC"/>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0103162"/>
      </p:ext>
    </p:extLst>
  </p:cSld>
  <p:clrMapOvr>
    <a:masterClrMapping/>
  </p:clrMapOvr>
  <mc:AlternateContent xmlns:mc="http://schemas.openxmlformats.org/markup-compatibility/2006" xmlns:p14="http://schemas.microsoft.com/office/powerpoint/2010/main">
    <mc:Choice Requires="p14">
      <p:transition spd="slow" p14:dur="2000" advTm="19419"/>
    </mc:Choice>
    <mc:Fallback xmlns="">
      <p:transition spd="slow" advTm="1941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187322" y="2755353"/>
            <a:ext cx="4458837" cy="2169825"/>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可</a:t>
            </a:r>
            <a:r>
              <a:rPr lang="zh-CN" altLang="en-US" sz="2000" b="1" dirty="0" smtClean="0">
                <a:latin typeface="微软雅黑" panose="020B0503020204020204" pitchFamily="34" charset="-122"/>
                <a:ea typeface="微软雅黑" panose="020B0503020204020204" pitchFamily="34" charset="-122"/>
              </a:rPr>
              <a:t>达地图方案设计与实现</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双线结构光局部地图项目</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覆盖弓形规划</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覆盖算法</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收敛专项</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4165449" y="4482950"/>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4398484"/>
      </p:ext>
    </p:extLst>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spd="slow" advTm="463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9" name="文本框 8"/>
          <p:cNvSpPr txBox="1"/>
          <p:nvPr/>
        </p:nvSpPr>
        <p:spPr>
          <a:xfrm>
            <a:off x="592574" y="1136358"/>
            <a:ext cx="8053585" cy="4154984"/>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Situation</a:t>
            </a: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CX1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AX6/8</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开始逐步投入大量人力</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在这些机型上的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清洁行为表现不稳定</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问题多</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覆盖规划仍然有大量</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bug</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存在，时不时还会冒出几个阻塞问题</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稳定性不足</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：弓形路径有很多概率性出现的问题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覆盖组件算法评价为</a:t>
            </a:r>
            <a:r>
              <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，距离</a:t>
            </a:r>
            <a:r>
              <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仍有一段距离</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Task</a:t>
            </a:r>
          </a:p>
          <a:p>
            <a:pPr marL="285750" indent="-28575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个人职责</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：作为</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专项</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负责人，开展覆盖规划算法</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收敛专项：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分析现存的影响较大的</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bug</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与解决方案，制定优化计划</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拉通</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规控、感知以及测试等各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部门合作，解决各项</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Bug</a:t>
            </a: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解决效率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等各项指标稳定性</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搭建覆盖性能监控</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BI</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面板，搭建覆盖压测</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机制</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7324"/>
    </mc:Choice>
    <mc:Fallback xmlns="">
      <p:transition spd="slow" advTm="47324"/>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9" name="文本框 8"/>
          <p:cNvSpPr txBox="1"/>
          <p:nvPr/>
        </p:nvSpPr>
        <p:spPr>
          <a:xfrm>
            <a:off x="285883" y="624724"/>
            <a:ext cx="1309238" cy="507831"/>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矩形 44"/>
          <p:cNvSpPr/>
          <p:nvPr/>
        </p:nvSpPr>
        <p:spPr>
          <a:xfrm>
            <a:off x="1123495" y="2920580"/>
            <a:ext cx="4558462" cy="3647152"/>
          </a:xfrm>
          <a:prstGeom prst="rect">
            <a:avLst/>
          </a:prstGeom>
        </p:spPr>
        <p:txBody>
          <a:bodyPr wrap="square">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现存问题分析</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：分析当前所有的</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Bug</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单，分类拣选问题，商讨解决方案，制定优化计划并排期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关键问题：有明显的行为异常存在</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跳点</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沿边沿两圈</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弓形过程中切换到另一个区域清洁</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低矮障碍物弓形规划</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次要问题：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任务断点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清洁涂抹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弓形转弯速度</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4" name="组合 43"/>
          <p:cNvGrpSpPr/>
          <p:nvPr/>
        </p:nvGrpSpPr>
        <p:grpSpPr>
          <a:xfrm>
            <a:off x="1396706" y="851206"/>
            <a:ext cx="9433854" cy="1376965"/>
            <a:chOff x="1396706" y="1132555"/>
            <a:chExt cx="7431204" cy="1182575"/>
          </a:xfrm>
        </p:grpSpPr>
        <p:sp>
          <p:nvSpPr>
            <p:cNvPr id="12" name="圆角矩形 11"/>
            <p:cNvSpPr/>
            <p:nvPr/>
          </p:nvSpPr>
          <p:spPr>
            <a:xfrm>
              <a:off x="1396706" y="1534822"/>
              <a:ext cx="1212529" cy="524439"/>
            </a:xfrm>
            <a:prstGeom prst="roundRect">
              <a:avLst/>
            </a:prstGeom>
            <a:solidFill>
              <a:schemeClr val="accent6">
                <a:lumMod val="60000"/>
                <a:lumOff val="40000"/>
              </a:schemeClr>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现存问题分析</a:t>
              </a:r>
              <a:endParaRPr lang="zh-CN" altLang="en-US" sz="1200" dirty="0"/>
            </a:p>
          </p:txBody>
        </p:sp>
        <p:sp>
          <p:nvSpPr>
            <p:cNvPr id="23" name="圆角矩形 22"/>
            <p:cNvSpPr/>
            <p:nvPr/>
          </p:nvSpPr>
          <p:spPr>
            <a:xfrm>
              <a:off x="2976881" y="1534823"/>
              <a:ext cx="1451148"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问题解决与优化</a:t>
              </a:r>
              <a:endParaRPr lang="zh-CN" altLang="en-US" sz="1200" dirty="0"/>
            </a:p>
          </p:txBody>
        </p:sp>
        <p:sp>
          <p:nvSpPr>
            <p:cNvPr id="24" name="圆角矩形 23"/>
            <p:cNvSpPr/>
            <p:nvPr/>
          </p:nvSpPr>
          <p:spPr>
            <a:xfrm>
              <a:off x="4628123" y="1790691"/>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压测</a:t>
              </a:r>
              <a:endParaRPr lang="zh-CN" altLang="en-US" sz="1200" dirty="0"/>
            </a:p>
          </p:txBody>
        </p:sp>
        <p:sp>
          <p:nvSpPr>
            <p:cNvPr id="25" name="圆角矩形 24"/>
            <p:cNvSpPr/>
            <p:nvPr/>
          </p:nvSpPr>
          <p:spPr>
            <a:xfrm>
              <a:off x="6146960"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阶段效果</a:t>
              </a:r>
              <a:endParaRPr lang="en-US" altLang="zh-CN" sz="1200" dirty="0" smtClean="0"/>
            </a:p>
            <a:p>
              <a:pPr algn="ctr"/>
              <a:r>
                <a:rPr lang="zh-CN" altLang="en-US" sz="1200" dirty="0" smtClean="0"/>
                <a:t>与新问题分析</a:t>
              </a:r>
              <a:endParaRPr lang="zh-CN" altLang="en-US" sz="1200" dirty="0"/>
            </a:p>
          </p:txBody>
        </p:sp>
        <p:cxnSp>
          <p:nvCxnSpPr>
            <p:cNvPr id="10" name="肘形连接符 9"/>
            <p:cNvCxnSpPr>
              <a:stCxn id="25" idx="2"/>
              <a:endCxn id="12" idx="2"/>
            </p:cNvCxnSpPr>
            <p:nvPr/>
          </p:nvCxnSpPr>
          <p:spPr>
            <a:xfrm rot="5400000">
              <a:off x="4378098" y="-315866"/>
              <a:ext cx="12700" cy="4750254"/>
            </a:xfrm>
            <a:prstGeom prst="bentConnector3">
              <a:avLst>
                <a:gd name="adj1" fmla="val 3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4628123" y="1132555"/>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专项测试</a:t>
              </a:r>
              <a:endParaRPr lang="zh-CN" altLang="en-US" sz="1200" dirty="0"/>
            </a:p>
          </p:txBody>
        </p:sp>
        <p:sp>
          <p:nvSpPr>
            <p:cNvPr id="27" name="圆角矩形 26"/>
            <p:cNvSpPr/>
            <p:nvPr/>
          </p:nvSpPr>
          <p:spPr>
            <a:xfrm>
              <a:off x="7615381"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smtClean="0"/>
                <a:t>BI</a:t>
              </a:r>
              <a:r>
                <a:rPr lang="zh-CN" altLang="en-US" sz="1200" dirty="0" smtClean="0"/>
                <a:t>性能指标监控</a:t>
              </a:r>
              <a:endParaRPr lang="zh-CN" altLang="en-US" sz="1200" dirty="0"/>
            </a:p>
          </p:txBody>
        </p:sp>
        <p:cxnSp>
          <p:nvCxnSpPr>
            <p:cNvPr id="29" name="直接箭头连接符 28"/>
            <p:cNvCxnSpPr>
              <a:stCxn id="12" idx="3"/>
              <a:endCxn id="23" idx="1"/>
            </p:cNvCxnSpPr>
            <p:nvPr/>
          </p:nvCxnSpPr>
          <p:spPr>
            <a:xfrm>
              <a:off x="2609235" y="1797042"/>
              <a:ext cx="367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3" idx="3"/>
              <a:endCxn id="24" idx="1"/>
            </p:cNvCxnSpPr>
            <p:nvPr/>
          </p:nvCxnSpPr>
          <p:spPr>
            <a:xfrm>
              <a:off x="4428029" y="1797043"/>
              <a:ext cx="200094" cy="25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4" idx="3"/>
              <a:endCxn id="25" idx="1"/>
            </p:cNvCxnSpPr>
            <p:nvPr/>
          </p:nvCxnSpPr>
          <p:spPr>
            <a:xfrm flipV="1">
              <a:off x="5840652" y="1797042"/>
              <a:ext cx="306308" cy="25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5" idx="3"/>
              <a:endCxn id="27" idx="1"/>
            </p:cNvCxnSpPr>
            <p:nvPr/>
          </p:nvCxnSpPr>
          <p:spPr>
            <a:xfrm>
              <a:off x="7359489" y="1797042"/>
              <a:ext cx="255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26" idx="3"/>
            </p:cNvCxnSpPr>
            <p:nvPr/>
          </p:nvCxnSpPr>
          <p:spPr>
            <a:xfrm rot="10800000">
              <a:off x="5840652" y="1394776"/>
              <a:ext cx="732868" cy="140047"/>
            </a:xfrm>
            <a:prstGeom prst="bentConnector3">
              <a:avLst>
                <a:gd name="adj1" fmla="val -54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25" idx="0"/>
            </p:cNvCxnSpPr>
            <p:nvPr/>
          </p:nvCxnSpPr>
          <p:spPr>
            <a:xfrm>
              <a:off x="5840652" y="1259840"/>
              <a:ext cx="912573" cy="274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a:blip r:embed="rId3"/>
          <a:stretch>
            <a:fillRect/>
          </a:stretch>
        </p:blipFill>
        <p:spPr>
          <a:xfrm>
            <a:off x="5970905" y="2971701"/>
            <a:ext cx="5402367" cy="3544910"/>
          </a:xfrm>
          <a:prstGeom prst="rect">
            <a:avLst/>
          </a:prstGeom>
        </p:spPr>
      </p:pic>
      <p:sp>
        <p:nvSpPr>
          <p:cNvPr id="49" name="矩形 48"/>
          <p:cNvSpPr/>
          <p:nvPr/>
        </p:nvSpPr>
        <p:spPr>
          <a:xfrm>
            <a:off x="8131855" y="6516611"/>
            <a:ext cx="1977977"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：覆盖</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收敛的问题与排期</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2036770"/>
      </p:ext>
    </p:extLst>
  </p:cSld>
  <p:clrMapOvr>
    <a:masterClrMapping/>
  </p:clrMapOvr>
  <mc:AlternateContent xmlns:mc="http://schemas.openxmlformats.org/markup-compatibility/2006" xmlns:p14="http://schemas.microsoft.com/office/powerpoint/2010/main">
    <mc:Choice Requires="p14">
      <p:transition spd="slow" p14:dur="2000" advTm="38821"/>
    </mc:Choice>
    <mc:Fallback xmlns="">
      <p:transition spd="slow" advTm="3882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4006"/>
          <a:stretch/>
        </p:blipFill>
        <p:spPr>
          <a:xfrm>
            <a:off x="4720801" y="4211140"/>
            <a:ext cx="2500207" cy="2292955"/>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10352"/>
          <a:stretch/>
        </p:blipFill>
        <p:spPr>
          <a:xfrm>
            <a:off x="2135950" y="4229660"/>
            <a:ext cx="2160053" cy="2264883"/>
          </a:xfrm>
          <a:prstGeom prst="rect">
            <a:avLst/>
          </a:prstGeom>
        </p:spPr>
      </p:pic>
      <p:sp>
        <p:nvSpPr>
          <p:cNvPr id="29" name="文本框 28"/>
          <p:cNvSpPr txBox="1"/>
          <p:nvPr/>
        </p:nvSpPr>
        <p:spPr>
          <a:xfrm>
            <a:off x="285883" y="624724"/>
            <a:ext cx="1309238" cy="507831"/>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矩形 30"/>
          <p:cNvSpPr/>
          <p:nvPr/>
        </p:nvSpPr>
        <p:spPr>
          <a:xfrm>
            <a:off x="940502" y="2521500"/>
            <a:ext cx="10574909" cy="1708160"/>
          </a:xfrm>
          <a:prstGeom prst="rect">
            <a:avLst/>
          </a:prstGeom>
        </p:spPr>
        <p:txBody>
          <a:bodyPr wrap="square">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问题解决与优化</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：（举例：低矮障碍物问题）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低矮障碍物</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问题</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CX1</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远距离观测到的低矮障碍物不准确，导致弓形规划时弓形路径断开。</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覆盖路径规划时只使用沿边过程中产生的低矮障碍物观测做弓形规划。</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检测覆盖路径执行过程中前方出现低矮障碍物时，触发弓形路径重规划。</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矩形 32"/>
          <p:cNvSpPr/>
          <p:nvPr/>
        </p:nvSpPr>
        <p:spPr>
          <a:xfrm>
            <a:off x="2201810" y="6494543"/>
            <a:ext cx="2181559"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：低矮障碍物导致弓形路径断开</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4655113" y="6506906"/>
            <a:ext cx="2565895"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：低矮障碍物闪现导致弓形时触发转圈</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396706" y="851206"/>
            <a:ext cx="9433854" cy="1376965"/>
            <a:chOff x="1396706" y="1132555"/>
            <a:chExt cx="7431204" cy="1182575"/>
          </a:xfrm>
        </p:grpSpPr>
        <p:sp>
          <p:nvSpPr>
            <p:cNvPr id="62" name="圆角矩形 61"/>
            <p:cNvSpPr/>
            <p:nvPr/>
          </p:nvSpPr>
          <p:spPr>
            <a:xfrm>
              <a:off x="1396706" y="1534822"/>
              <a:ext cx="1212529" cy="524439"/>
            </a:xfrm>
            <a:prstGeom prst="roundRect">
              <a:avLst/>
            </a:prstGeom>
            <a:solidFill>
              <a:schemeClr val="bg1"/>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现存问题分析</a:t>
              </a:r>
              <a:endParaRPr lang="zh-CN" altLang="en-US" sz="1200" dirty="0"/>
            </a:p>
          </p:txBody>
        </p:sp>
        <p:sp>
          <p:nvSpPr>
            <p:cNvPr id="63" name="圆角矩形 62"/>
            <p:cNvSpPr/>
            <p:nvPr/>
          </p:nvSpPr>
          <p:spPr>
            <a:xfrm>
              <a:off x="2976881" y="1534823"/>
              <a:ext cx="1451148" cy="524439"/>
            </a:xfrm>
            <a:prstGeom prst="roundRect">
              <a:avLst/>
            </a:prstGeom>
            <a:solidFill>
              <a:schemeClr val="accent6">
                <a:lumMod val="60000"/>
                <a:lumOff val="40000"/>
              </a:schemeClr>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问题解决与优化</a:t>
              </a:r>
              <a:endParaRPr lang="zh-CN" altLang="en-US" sz="1200" dirty="0"/>
            </a:p>
          </p:txBody>
        </p:sp>
        <p:sp>
          <p:nvSpPr>
            <p:cNvPr id="64" name="圆角矩形 63"/>
            <p:cNvSpPr/>
            <p:nvPr/>
          </p:nvSpPr>
          <p:spPr>
            <a:xfrm>
              <a:off x="4628123" y="1790691"/>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压测</a:t>
              </a:r>
              <a:endParaRPr lang="zh-CN" altLang="en-US" sz="1200" dirty="0"/>
            </a:p>
          </p:txBody>
        </p:sp>
        <p:sp>
          <p:nvSpPr>
            <p:cNvPr id="65" name="圆角矩形 64"/>
            <p:cNvSpPr/>
            <p:nvPr/>
          </p:nvSpPr>
          <p:spPr>
            <a:xfrm>
              <a:off x="6146960"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阶段效果</a:t>
              </a:r>
              <a:endParaRPr lang="en-US" altLang="zh-CN" sz="1200" dirty="0" smtClean="0"/>
            </a:p>
            <a:p>
              <a:pPr algn="ctr"/>
              <a:r>
                <a:rPr lang="zh-CN" altLang="en-US" sz="1200" dirty="0" smtClean="0"/>
                <a:t>与新问题分析</a:t>
              </a:r>
              <a:endParaRPr lang="zh-CN" altLang="en-US" sz="1200" dirty="0"/>
            </a:p>
          </p:txBody>
        </p:sp>
        <p:cxnSp>
          <p:nvCxnSpPr>
            <p:cNvPr id="66" name="肘形连接符 65"/>
            <p:cNvCxnSpPr>
              <a:stCxn id="65" idx="2"/>
              <a:endCxn id="62" idx="2"/>
            </p:cNvCxnSpPr>
            <p:nvPr/>
          </p:nvCxnSpPr>
          <p:spPr>
            <a:xfrm rot="5400000">
              <a:off x="4378098" y="-315866"/>
              <a:ext cx="12700" cy="4750254"/>
            </a:xfrm>
            <a:prstGeom prst="bentConnector3">
              <a:avLst>
                <a:gd name="adj1" fmla="val 3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4628123" y="1132555"/>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专项测试</a:t>
              </a:r>
              <a:endParaRPr lang="zh-CN" altLang="en-US" sz="1200" dirty="0"/>
            </a:p>
          </p:txBody>
        </p:sp>
        <p:sp>
          <p:nvSpPr>
            <p:cNvPr id="68" name="圆角矩形 67"/>
            <p:cNvSpPr/>
            <p:nvPr/>
          </p:nvSpPr>
          <p:spPr>
            <a:xfrm>
              <a:off x="7615381"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smtClean="0"/>
                <a:t>BI</a:t>
              </a:r>
              <a:r>
                <a:rPr lang="zh-CN" altLang="en-US" sz="1200" dirty="0" smtClean="0"/>
                <a:t>性能指标监控</a:t>
              </a:r>
              <a:endParaRPr lang="zh-CN" altLang="en-US" sz="1200" dirty="0"/>
            </a:p>
          </p:txBody>
        </p:sp>
        <p:cxnSp>
          <p:nvCxnSpPr>
            <p:cNvPr id="69" name="直接箭头连接符 68"/>
            <p:cNvCxnSpPr>
              <a:stCxn id="62" idx="3"/>
              <a:endCxn id="63" idx="1"/>
            </p:cNvCxnSpPr>
            <p:nvPr/>
          </p:nvCxnSpPr>
          <p:spPr>
            <a:xfrm>
              <a:off x="2609235" y="1797042"/>
              <a:ext cx="367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4" idx="1"/>
            </p:cNvCxnSpPr>
            <p:nvPr/>
          </p:nvCxnSpPr>
          <p:spPr>
            <a:xfrm>
              <a:off x="4428029" y="1797043"/>
              <a:ext cx="200094" cy="25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65" idx="1"/>
            </p:cNvCxnSpPr>
            <p:nvPr/>
          </p:nvCxnSpPr>
          <p:spPr>
            <a:xfrm flipV="1">
              <a:off x="5840652" y="1797042"/>
              <a:ext cx="306308" cy="25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5" idx="3"/>
              <a:endCxn id="68" idx="1"/>
            </p:cNvCxnSpPr>
            <p:nvPr/>
          </p:nvCxnSpPr>
          <p:spPr>
            <a:xfrm>
              <a:off x="7359489" y="1797042"/>
              <a:ext cx="255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p:cNvCxnSpPr>
              <a:endCxn id="67" idx="3"/>
            </p:cNvCxnSpPr>
            <p:nvPr/>
          </p:nvCxnSpPr>
          <p:spPr>
            <a:xfrm rot="10800000">
              <a:off x="5840652" y="1394776"/>
              <a:ext cx="732868" cy="140047"/>
            </a:xfrm>
            <a:prstGeom prst="bentConnector3">
              <a:avLst>
                <a:gd name="adj1" fmla="val -54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p:cNvCxnSpPr>
              <a:endCxn id="65" idx="0"/>
            </p:cNvCxnSpPr>
            <p:nvPr/>
          </p:nvCxnSpPr>
          <p:spPr>
            <a:xfrm>
              <a:off x="5840652" y="1259840"/>
              <a:ext cx="912573" cy="274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434865"/>
      </p:ext>
    </p:extLst>
  </p:cSld>
  <p:clrMapOvr>
    <a:masterClrMapping/>
  </p:clrMapOvr>
  <mc:AlternateContent xmlns:mc="http://schemas.openxmlformats.org/markup-compatibility/2006" xmlns:p14="http://schemas.microsoft.com/office/powerpoint/2010/main">
    <mc:Choice Requires="p14">
      <p:transition spd="slow" p14:dur="2000" advTm="41696"/>
    </mc:Choice>
    <mc:Fallback xmlns="">
      <p:transition spd="slow" advTm="4169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9" name="文本框 8"/>
          <p:cNvSpPr txBox="1"/>
          <p:nvPr/>
        </p:nvSpPr>
        <p:spPr>
          <a:xfrm>
            <a:off x="285883" y="624724"/>
            <a:ext cx="1309238" cy="507831"/>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8" name="组合 47"/>
          <p:cNvGrpSpPr/>
          <p:nvPr/>
        </p:nvGrpSpPr>
        <p:grpSpPr>
          <a:xfrm>
            <a:off x="1396706" y="851200"/>
            <a:ext cx="9433854" cy="1376965"/>
            <a:chOff x="1396706" y="1132555"/>
            <a:chExt cx="7431204" cy="1182575"/>
          </a:xfrm>
        </p:grpSpPr>
        <p:sp>
          <p:nvSpPr>
            <p:cNvPr id="49" name="圆角矩形 48"/>
            <p:cNvSpPr/>
            <p:nvPr/>
          </p:nvSpPr>
          <p:spPr>
            <a:xfrm>
              <a:off x="1396706"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现存问题分析</a:t>
              </a:r>
              <a:endParaRPr lang="zh-CN" altLang="en-US" sz="1200" dirty="0"/>
            </a:p>
          </p:txBody>
        </p:sp>
        <p:sp>
          <p:nvSpPr>
            <p:cNvPr id="50" name="圆角矩形 49"/>
            <p:cNvSpPr/>
            <p:nvPr/>
          </p:nvSpPr>
          <p:spPr>
            <a:xfrm>
              <a:off x="2976881" y="1534823"/>
              <a:ext cx="1451148"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问题解决与优化</a:t>
              </a:r>
              <a:endParaRPr lang="zh-CN" altLang="en-US" sz="1200" dirty="0"/>
            </a:p>
          </p:txBody>
        </p:sp>
        <p:sp>
          <p:nvSpPr>
            <p:cNvPr id="51" name="圆角矩形 50"/>
            <p:cNvSpPr/>
            <p:nvPr/>
          </p:nvSpPr>
          <p:spPr>
            <a:xfrm>
              <a:off x="4628123" y="1790691"/>
              <a:ext cx="1212529" cy="524439"/>
            </a:xfrm>
            <a:prstGeom prst="roundRect">
              <a:avLst/>
            </a:prstGeom>
            <a:solidFill>
              <a:schemeClr val="accent6">
                <a:lumMod val="60000"/>
                <a:lumOff val="40000"/>
              </a:schemeClr>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压测</a:t>
              </a:r>
              <a:endParaRPr lang="zh-CN" altLang="en-US" sz="1200" dirty="0"/>
            </a:p>
          </p:txBody>
        </p:sp>
        <p:sp>
          <p:nvSpPr>
            <p:cNvPr id="52" name="圆角矩形 51"/>
            <p:cNvSpPr/>
            <p:nvPr/>
          </p:nvSpPr>
          <p:spPr>
            <a:xfrm>
              <a:off x="6146960"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阶段效果</a:t>
              </a:r>
              <a:endParaRPr lang="en-US" altLang="zh-CN" sz="1200" dirty="0"/>
            </a:p>
            <a:p>
              <a:pPr algn="ctr"/>
              <a:r>
                <a:rPr lang="zh-CN" altLang="en-US" sz="1200" dirty="0"/>
                <a:t>与新问题</a:t>
              </a:r>
              <a:r>
                <a:rPr lang="zh-CN" altLang="en-US" sz="1200" dirty="0" smtClean="0"/>
                <a:t>分析</a:t>
              </a:r>
              <a:endParaRPr lang="zh-CN" altLang="en-US" sz="1200" dirty="0"/>
            </a:p>
          </p:txBody>
        </p:sp>
        <p:cxnSp>
          <p:nvCxnSpPr>
            <p:cNvPr id="53" name="肘形连接符 52"/>
            <p:cNvCxnSpPr>
              <a:stCxn id="52" idx="2"/>
              <a:endCxn id="49" idx="2"/>
            </p:cNvCxnSpPr>
            <p:nvPr/>
          </p:nvCxnSpPr>
          <p:spPr>
            <a:xfrm rot="5400000">
              <a:off x="4378098" y="-315866"/>
              <a:ext cx="12700" cy="4750254"/>
            </a:xfrm>
            <a:prstGeom prst="bentConnector3">
              <a:avLst>
                <a:gd name="adj1" fmla="val 3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4628123" y="1132555"/>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专项测试</a:t>
              </a:r>
              <a:endParaRPr lang="zh-CN" altLang="en-US" sz="1200" dirty="0"/>
            </a:p>
          </p:txBody>
        </p:sp>
        <p:sp>
          <p:nvSpPr>
            <p:cNvPr id="55" name="圆角矩形 54"/>
            <p:cNvSpPr/>
            <p:nvPr/>
          </p:nvSpPr>
          <p:spPr>
            <a:xfrm>
              <a:off x="7615381"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smtClean="0"/>
                <a:t>BI</a:t>
              </a:r>
              <a:r>
                <a:rPr lang="zh-CN" altLang="en-US" sz="1200" dirty="0" smtClean="0"/>
                <a:t>性能指标监控</a:t>
              </a:r>
              <a:endParaRPr lang="zh-CN" altLang="en-US" sz="1200" dirty="0"/>
            </a:p>
          </p:txBody>
        </p:sp>
        <p:cxnSp>
          <p:nvCxnSpPr>
            <p:cNvPr id="56" name="直接箭头连接符 55"/>
            <p:cNvCxnSpPr>
              <a:stCxn id="49" idx="3"/>
              <a:endCxn id="50" idx="1"/>
            </p:cNvCxnSpPr>
            <p:nvPr/>
          </p:nvCxnSpPr>
          <p:spPr>
            <a:xfrm>
              <a:off x="2609235" y="1797042"/>
              <a:ext cx="367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3"/>
              <a:endCxn id="51" idx="1"/>
            </p:cNvCxnSpPr>
            <p:nvPr/>
          </p:nvCxnSpPr>
          <p:spPr>
            <a:xfrm>
              <a:off x="4428029" y="1797043"/>
              <a:ext cx="200094" cy="25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1" idx="3"/>
              <a:endCxn id="52" idx="1"/>
            </p:cNvCxnSpPr>
            <p:nvPr/>
          </p:nvCxnSpPr>
          <p:spPr>
            <a:xfrm flipV="1">
              <a:off x="5840652" y="1797042"/>
              <a:ext cx="306308" cy="25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2" idx="3"/>
              <a:endCxn id="55" idx="1"/>
            </p:cNvCxnSpPr>
            <p:nvPr/>
          </p:nvCxnSpPr>
          <p:spPr>
            <a:xfrm>
              <a:off x="7359489" y="1797042"/>
              <a:ext cx="255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endCxn id="54" idx="3"/>
            </p:cNvCxnSpPr>
            <p:nvPr/>
          </p:nvCxnSpPr>
          <p:spPr>
            <a:xfrm rot="10800000">
              <a:off x="5840652" y="1394776"/>
              <a:ext cx="732868" cy="140047"/>
            </a:xfrm>
            <a:prstGeom prst="bentConnector3">
              <a:avLst>
                <a:gd name="adj1" fmla="val -54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a:endCxn id="52" idx="0"/>
            </p:cNvCxnSpPr>
            <p:nvPr/>
          </p:nvCxnSpPr>
          <p:spPr>
            <a:xfrm>
              <a:off x="5840652" y="1259840"/>
              <a:ext cx="912573" cy="274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文本框 61"/>
          <p:cNvSpPr txBox="1"/>
          <p:nvPr/>
        </p:nvSpPr>
        <p:spPr>
          <a:xfrm>
            <a:off x="749583" y="3504953"/>
            <a:ext cx="5640767" cy="1708160"/>
          </a:xfrm>
          <a:prstGeom prst="rect">
            <a:avLst/>
          </a:prstGeom>
          <a:noFill/>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压</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测</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：压力测试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场地</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大，数量</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多</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对于概率性出现的问题，为了验证修复效果，测试数量要足够多。</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每周打包部署机器，周末</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小时跑任务。</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分析结果。</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为</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BI</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指标提供数据。</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7232688" y="3242336"/>
            <a:ext cx="3108014" cy="2828509"/>
            <a:chOff x="6622261" y="3262433"/>
            <a:chExt cx="3108014" cy="2828509"/>
          </a:xfrm>
        </p:grpSpPr>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b="54561"/>
            <a:stretch/>
          </p:blipFill>
          <p:spPr>
            <a:xfrm>
              <a:off x="6622261" y="3263793"/>
              <a:ext cx="1533511" cy="2468792"/>
            </a:xfrm>
            <a:prstGeom prst="rect">
              <a:avLst/>
            </a:prstGeom>
          </p:spPr>
        </p:pic>
        <p:sp>
          <p:nvSpPr>
            <p:cNvPr id="63" name="矩形 62"/>
            <p:cNvSpPr/>
            <p:nvPr/>
          </p:nvSpPr>
          <p:spPr>
            <a:xfrm>
              <a:off x="7690550" y="5844721"/>
              <a:ext cx="1028551"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：压测报告</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t="45374" b="8577"/>
            <a:stretch/>
          </p:blipFill>
          <p:spPr>
            <a:xfrm>
              <a:off x="8196764" y="3262433"/>
              <a:ext cx="1533511" cy="2501901"/>
            </a:xfrm>
            <a:prstGeom prst="rect">
              <a:avLst/>
            </a:prstGeom>
          </p:spPr>
        </p:pic>
      </p:grpSp>
    </p:spTree>
    <p:extLst>
      <p:ext uri="{BB962C8B-B14F-4D97-AF65-F5344CB8AC3E}">
        <p14:creationId xmlns:p14="http://schemas.microsoft.com/office/powerpoint/2010/main" val="1277346725"/>
      </p:ext>
    </p:extLst>
  </p:cSld>
  <p:clrMapOvr>
    <a:masterClrMapping/>
  </p:clrMapOvr>
  <mc:AlternateContent xmlns:mc="http://schemas.openxmlformats.org/markup-compatibility/2006" xmlns:p14="http://schemas.microsoft.com/office/powerpoint/2010/main">
    <mc:Choice Requires="p14">
      <p:transition spd="slow" p14:dur="2000" advTm="29986"/>
    </mc:Choice>
    <mc:Fallback xmlns="">
      <p:transition spd="slow" advTm="29986"/>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9" name="文本框 8"/>
          <p:cNvSpPr txBox="1"/>
          <p:nvPr/>
        </p:nvSpPr>
        <p:spPr>
          <a:xfrm>
            <a:off x="285883" y="624724"/>
            <a:ext cx="1309238" cy="507831"/>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8" name="组合 47"/>
          <p:cNvGrpSpPr/>
          <p:nvPr/>
        </p:nvGrpSpPr>
        <p:grpSpPr>
          <a:xfrm>
            <a:off x="1396706" y="851207"/>
            <a:ext cx="9433854" cy="1376965"/>
            <a:chOff x="1396706" y="1132555"/>
            <a:chExt cx="7431204" cy="1182575"/>
          </a:xfrm>
        </p:grpSpPr>
        <p:sp>
          <p:nvSpPr>
            <p:cNvPr id="49" name="圆角矩形 48"/>
            <p:cNvSpPr/>
            <p:nvPr/>
          </p:nvSpPr>
          <p:spPr>
            <a:xfrm>
              <a:off x="1396706"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现存问题分析</a:t>
              </a:r>
              <a:endParaRPr lang="zh-CN" altLang="en-US" sz="1200" dirty="0"/>
            </a:p>
          </p:txBody>
        </p:sp>
        <p:sp>
          <p:nvSpPr>
            <p:cNvPr id="50" name="圆角矩形 49"/>
            <p:cNvSpPr/>
            <p:nvPr/>
          </p:nvSpPr>
          <p:spPr>
            <a:xfrm>
              <a:off x="2976881" y="1534823"/>
              <a:ext cx="1451148"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问题解决与优化</a:t>
              </a:r>
              <a:endParaRPr lang="zh-CN" altLang="en-US" sz="1200" dirty="0"/>
            </a:p>
          </p:txBody>
        </p:sp>
        <p:sp>
          <p:nvSpPr>
            <p:cNvPr id="51" name="圆角矩形 50"/>
            <p:cNvSpPr/>
            <p:nvPr/>
          </p:nvSpPr>
          <p:spPr>
            <a:xfrm>
              <a:off x="4628123" y="1790691"/>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压测</a:t>
              </a:r>
              <a:endParaRPr lang="zh-CN" altLang="en-US" sz="1200" dirty="0"/>
            </a:p>
          </p:txBody>
        </p:sp>
        <p:sp>
          <p:nvSpPr>
            <p:cNvPr id="52" name="圆角矩形 51"/>
            <p:cNvSpPr/>
            <p:nvPr/>
          </p:nvSpPr>
          <p:spPr>
            <a:xfrm>
              <a:off x="6146960"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阶段效果</a:t>
              </a:r>
              <a:endParaRPr lang="en-US" altLang="zh-CN" sz="1200" dirty="0"/>
            </a:p>
            <a:p>
              <a:pPr algn="ctr"/>
              <a:r>
                <a:rPr lang="zh-CN" altLang="en-US" sz="1200" dirty="0"/>
                <a:t>与新问题</a:t>
              </a:r>
              <a:r>
                <a:rPr lang="zh-CN" altLang="en-US" sz="1200" dirty="0" smtClean="0"/>
                <a:t>分析</a:t>
              </a:r>
              <a:endParaRPr lang="zh-CN" altLang="en-US" sz="1200" dirty="0"/>
            </a:p>
          </p:txBody>
        </p:sp>
        <p:cxnSp>
          <p:nvCxnSpPr>
            <p:cNvPr id="53" name="肘形连接符 52"/>
            <p:cNvCxnSpPr>
              <a:stCxn id="52" idx="2"/>
              <a:endCxn id="49" idx="2"/>
            </p:cNvCxnSpPr>
            <p:nvPr/>
          </p:nvCxnSpPr>
          <p:spPr>
            <a:xfrm rot="5400000">
              <a:off x="4378098" y="-315866"/>
              <a:ext cx="12700" cy="4750254"/>
            </a:xfrm>
            <a:prstGeom prst="bentConnector3">
              <a:avLst>
                <a:gd name="adj1" fmla="val 3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4628123" y="1132555"/>
              <a:ext cx="1212529" cy="524439"/>
            </a:xfrm>
            <a:prstGeom prst="roundRect">
              <a:avLst/>
            </a:prstGeom>
            <a:solidFill>
              <a:schemeClr val="accent6">
                <a:lumMod val="60000"/>
                <a:lumOff val="40000"/>
              </a:schemeClr>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专项测试</a:t>
              </a:r>
              <a:endParaRPr lang="zh-CN" altLang="en-US" sz="1200" dirty="0"/>
            </a:p>
          </p:txBody>
        </p:sp>
        <p:sp>
          <p:nvSpPr>
            <p:cNvPr id="55" name="圆角矩形 54"/>
            <p:cNvSpPr/>
            <p:nvPr/>
          </p:nvSpPr>
          <p:spPr>
            <a:xfrm>
              <a:off x="7615381"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smtClean="0"/>
                <a:t>BI</a:t>
              </a:r>
              <a:r>
                <a:rPr lang="zh-CN" altLang="en-US" sz="1200" dirty="0" smtClean="0"/>
                <a:t>性能指标监控</a:t>
              </a:r>
              <a:endParaRPr lang="zh-CN" altLang="en-US" sz="1200" dirty="0"/>
            </a:p>
          </p:txBody>
        </p:sp>
        <p:cxnSp>
          <p:nvCxnSpPr>
            <p:cNvPr id="56" name="直接箭头连接符 55"/>
            <p:cNvCxnSpPr>
              <a:stCxn id="49" idx="3"/>
              <a:endCxn id="50" idx="1"/>
            </p:cNvCxnSpPr>
            <p:nvPr/>
          </p:nvCxnSpPr>
          <p:spPr>
            <a:xfrm>
              <a:off x="2609235" y="1797042"/>
              <a:ext cx="367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3"/>
              <a:endCxn id="51" idx="1"/>
            </p:cNvCxnSpPr>
            <p:nvPr/>
          </p:nvCxnSpPr>
          <p:spPr>
            <a:xfrm>
              <a:off x="4428029" y="1797043"/>
              <a:ext cx="200094" cy="25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1" idx="3"/>
              <a:endCxn id="52" idx="1"/>
            </p:cNvCxnSpPr>
            <p:nvPr/>
          </p:nvCxnSpPr>
          <p:spPr>
            <a:xfrm flipV="1">
              <a:off x="5840652" y="1797042"/>
              <a:ext cx="306308" cy="25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2" idx="3"/>
              <a:endCxn id="55" idx="1"/>
            </p:cNvCxnSpPr>
            <p:nvPr/>
          </p:nvCxnSpPr>
          <p:spPr>
            <a:xfrm>
              <a:off x="7359489" y="1797042"/>
              <a:ext cx="255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endCxn id="54" idx="3"/>
            </p:cNvCxnSpPr>
            <p:nvPr/>
          </p:nvCxnSpPr>
          <p:spPr>
            <a:xfrm rot="10800000">
              <a:off x="5840652" y="1394776"/>
              <a:ext cx="732868" cy="140047"/>
            </a:xfrm>
            <a:prstGeom prst="bentConnector3">
              <a:avLst>
                <a:gd name="adj1" fmla="val -54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a:endCxn id="52" idx="0"/>
            </p:cNvCxnSpPr>
            <p:nvPr/>
          </p:nvCxnSpPr>
          <p:spPr>
            <a:xfrm>
              <a:off x="5840652" y="1259840"/>
              <a:ext cx="912573" cy="274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文本框 61"/>
          <p:cNvSpPr txBox="1"/>
          <p:nvPr/>
        </p:nvSpPr>
        <p:spPr>
          <a:xfrm>
            <a:off x="744264" y="2812534"/>
            <a:ext cx="7911825" cy="1061829"/>
          </a:xfrm>
          <a:prstGeom prst="rect">
            <a:avLst/>
          </a:prstGeom>
          <a:noFill/>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专项测试</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（举例</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短</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边弓形）</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压</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测场景单一，对于场景有依赖的问题，还需要多场景验证。</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怎么办</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？邀请测试同学出马做专项</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测试，设计多种不同的环境验证问题的修复效果。</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41565" b="24710"/>
          <a:stretch/>
        </p:blipFill>
        <p:spPr>
          <a:xfrm>
            <a:off x="744264" y="5607355"/>
            <a:ext cx="4500682" cy="670560"/>
          </a:xfrm>
          <a:prstGeom prst="rect">
            <a:avLst/>
          </a:prstGeom>
        </p:spPr>
      </p:pic>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r="1474" b="72915"/>
          <a:stretch/>
        </p:blipFill>
        <p:spPr>
          <a:xfrm>
            <a:off x="5640168" y="5521447"/>
            <a:ext cx="5370371" cy="737399"/>
          </a:xfrm>
          <a:prstGeom prst="rect">
            <a:avLst/>
          </a:prstGeom>
        </p:spPr>
      </p:pic>
      <p:pic>
        <p:nvPicPr>
          <p:cNvPr id="30" name="图片 29"/>
          <p:cNvPicPr>
            <a:picLocks noChangeAspect="1"/>
          </p:cNvPicPr>
          <p:nvPr/>
        </p:nvPicPr>
        <p:blipFill rotWithShape="1">
          <a:blip r:embed="rId5" cstate="print">
            <a:extLst>
              <a:ext uri="{28A0092B-C50C-407E-A947-70E740481C1C}">
                <a14:useLocalDpi xmlns:a14="http://schemas.microsoft.com/office/drawing/2010/main" val="0"/>
              </a:ext>
            </a:extLst>
          </a:blip>
          <a:srcRect r="2705" b="62808"/>
          <a:stretch/>
        </p:blipFill>
        <p:spPr>
          <a:xfrm>
            <a:off x="5698890" y="4756653"/>
            <a:ext cx="5253813" cy="764794"/>
          </a:xfrm>
          <a:prstGeom prst="rect">
            <a:avLst/>
          </a:prstGeom>
        </p:spPr>
      </p:pic>
      <p:pic>
        <p:nvPicPr>
          <p:cNvPr id="31" name="图片 30"/>
          <p:cNvPicPr>
            <a:picLocks noChangeAspect="1"/>
          </p:cNvPicPr>
          <p:nvPr/>
        </p:nvPicPr>
        <p:blipFill rotWithShape="1">
          <a:blip r:embed="rId6" cstate="print">
            <a:extLst>
              <a:ext uri="{28A0092B-C50C-407E-A947-70E740481C1C}">
                <a14:useLocalDpi xmlns:a14="http://schemas.microsoft.com/office/drawing/2010/main" val="0"/>
              </a:ext>
            </a:extLst>
          </a:blip>
          <a:srcRect b="68241"/>
          <a:stretch/>
        </p:blipFill>
        <p:spPr>
          <a:xfrm>
            <a:off x="5616938" y="3848621"/>
            <a:ext cx="5372254" cy="918907"/>
          </a:xfrm>
          <a:prstGeom prst="rect">
            <a:avLst/>
          </a:prstGeom>
        </p:spPr>
      </p:pic>
      <p:sp>
        <p:nvSpPr>
          <p:cNvPr id="32" name="文本框 31"/>
          <p:cNvSpPr txBox="1"/>
          <p:nvPr/>
        </p:nvSpPr>
        <p:spPr>
          <a:xfrm>
            <a:off x="2100881" y="6245600"/>
            <a:ext cx="1787447" cy="323165"/>
          </a:xfrm>
          <a:prstGeom prst="rect">
            <a:avLst/>
          </a:prstGeom>
          <a:noFill/>
        </p:spPr>
        <p:txBody>
          <a:bodyPr wrap="square" rtlCol="0">
            <a:sp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：研发修复验证报告</a:t>
            </a:r>
            <a:endPar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nvSpPr>
        <p:spPr>
          <a:xfrm>
            <a:off x="8183221" y="6245600"/>
            <a:ext cx="1787447" cy="323165"/>
          </a:xfrm>
          <a:prstGeom prst="rect">
            <a:avLst/>
          </a:prstGeom>
          <a:noFill/>
        </p:spPr>
        <p:txBody>
          <a:bodyPr wrap="square" rtlCol="0">
            <a:sp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：专项测试报告</a:t>
            </a:r>
            <a:endPar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5" name="图片 34"/>
          <p:cNvPicPr>
            <a:picLocks noChangeAspect="1"/>
          </p:cNvPicPr>
          <p:nvPr/>
        </p:nvPicPr>
        <p:blipFill>
          <a:blip r:embed="rId7"/>
          <a:stretch>
            <a:fillRect/>
          </a:stretch>
        </p:blipFill>
        <p:spPr>
          <a:xfrm>
            <a:off x="857268" y="4014266"/>
            <a:ext cx="4157468" cy="1562252"/>
          </a:xfrm>
          <a:prstGeom prst="rect">
            <a:avLst/>
          </a:prstGeom>
        </p:spPr>
      </p:pic>
    </p:spTree>
    <p:extLst>
      <p:ext uri="{BB962C8B-B14F-4D97-AF65-F5344CB8AC3E}">
        <p14:creationId xmlns:p14="http://schemas.microsoft.com/office/powerpoint/2010/main" val="1361970369"/>
      </p:ext>
    </p:extLst>
  </p:cSld>
  <p:clrMapOvr>
    <a:masterClrMapping/>
  </p:clrMapOvr>
  <mc:AlternateContent xmlns:mc="http://schemas.openxmlformats.org/markup-compatibility/2006" xmlns:p14="http://schemas.microsoft.com/office/powerpoint/2010/main">
    <mc:Choice Requires="p14">
      <p:transition spd="slow" p14:dur="2000" advTm="27301"/>
    </mc:Choice>
    <mc:Fallback xmlns="">
      <p:transition spd="slow" advTm="2730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9" name="文本框 8"/>
          <p:cNvSpPr txBox="1"/>
          <p:nvPr/>
        </p:nvSpPr>
        <p:spPr>
          <a:xfrm>
            <a:off x="285883" y="624724"/>
            <a:ext cx="1309238" cy="507831"/>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8" name="组合 47"/>
          <p:cNvGrpSpPr/>
          <p:nvPr/>
        </p:nvGrpSpPr>
        <p:grpSpPr>
          <a:xfrm>
            <a:off x="1396706" y="851200"/>
            <a:ext cx="9433854" cy="1376965"/>
            <a:chOff x="1396706" y="1132555"/>
            <a:chExt cx="7431204" cy="1182575"/>
          </a:xfrm>
        </p:grpSpPr>
        <p:sp>
          <p:nvSpPr>
            <p:cNvPr id="49" name="圆角矩形 48"/>
            <p:cNvSpPr/>
            <p:nvPr/>
          </p:nvSpPr>
          <p:spPr>
            <a:xfrm>
              <a:off x="1396706"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现存问题分析</a:t>
              </a:r>
              <a:endParaRPr lang="zh-CN" altLang="en-US" sz="1200" dirty="0"/>
            </a:p>
          </p:txBody>
        </p:sp>
        <p:sp>
          <p:nvSpPr>
            <p:cNvPr id="50" name="圆角矩形 49"/>
            <p:cNvSpPr/>
            <p:nvPr/>
          </p:nvSpPr>
          <p:spPr>
            <a:xfrm>
              <a:off x="2976881" y="1534823"/>
              <a:ext cx="1451148"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问题解决与优化</a:t>
              </a:r>
              <a:endParaRPr lang="zh-CN" altLang="en-US" sz="1200" dirty="0"/>
            </a:p>
          </p:txBody>
        </p:sp>
        <p:sp>
          <p:nvSpPr>
            <p:cNvPr id="51" name="圆角矩形 50"/>
            <p:cNvSpPr/>
            <p:nvPr/>
          </p:nvSpPr>
          <p:spPr>
            <a:xfrm>
              <a:off x="4628123" y="1790691"/>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压测</a:t>
              </a:r>
              <a:endParaRPr lang="zh-CN" altLang="en-US" sz="1200" dirty="0"/>
            </a:p>
          </p:txBody>
        </p:sp>
        <p:sp>
          <p:nvSpPr>
            <p:cNvPr id="52" name="圆角矩形 51"/>
            <p:cNvSpPr/>
            <p:nvPr/>
          </p:nvSpPr>
          <p:spPr>
            <a:xfrm>
              <a:off x="6146960" y="1534822"/>
              <a:ext cx="1212529" cy="524439"/>
            </a:xfrm>
            <a:prstGeom prst="roundRect">
              <a:avLst/>
            </a:prstGeom>
            <a:solidFill>
              <a:schemeClr val="accent6">
                <a:lumMod val="60000"/>
                <a:lumOff val="40000"/>
              </a:schemeClr>
            </a:solidFill>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阶段效果</a:t>
              </a:r>
              <a:endParaRPr lang="en-US" altLang="zh-CN" sz="1200" dirty="0"/>
            </a:p>
            <a:p>
              <a:pPr algn="ctr"/>
              <a:r>
                <a:rPr lang="zh-CN" altLang="en-US" sz="1200" dirty="0"/>
                <a:t>与新问题</a:t>
              </a:r>
              <a:r>
                <a:rPr lang="zh-CN" altLang="en-US" sz="1200" dirty="0" smtClean="0"/>
                <a:t>分析</a:t>
              </a:r>
              <a:endParaRPr lang="zh-CN" altLang="en-US" sz="1200" dirty="0"/>
            </a:p>
          </p:txBody>
        </p:sp>
        <p:cxnSp>
          <p:nvCxnSpPr>
            <p:cNvPr id="53" name="肘形连接符 52"/>
            <p:cNvCxnSpPr>
              <a:stCxn id="52" idx="2"/>
              <a:endCxn id="49" idx="2"/>
            </p:cNvCxnSpPr>
            <p:nvPr/>
          </p:nvCxnSpPr>
          <p:spPr>
            <a:xfrm rot="5400000">
              <a:off x="4378098" y="-315866"/>
              <a:ext cx="12700" cy="4750254"/>
            </a:xfrm>
            <a:prstGeom prst="bentConnector3">
              <a:avLst>
                <a:gd name="adj1" fmla="val 3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4628123" y="1132555"/>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smtClean="0"/>
                <a:t>专项测试</a:t>
              </a:r>
              <a:endParaRPr lang="zh-CN" altLang="en-US" sz="1200" dirty="0"/>
            </a:p>
          </p:txBody>
        </p:sp>
        <p:sp>
          <p:nvSpPr>
            <p:cNvPr id="55" name="圆角矩形 54"/>
            <p:cNvSpPr/>
            <p:nvPr/>
          </p:nvSpPr>
          <p:spPr>
            <a:xfrm>
              <a:off x="7615381" y="1534822"/>
              <a:ext cx="1212529" cy="524439"/>
            </a:xfrm>
            <a:prstGeom prst="roundRect">
              <a:avLst/>
            </a:prstGeom>
            <a:ln w="28575">
              <a:solidFill>
                <a:srgbClr val="7F13D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smtClean="0"/>
                <a:t>BI</a:t>
              </a:r>
              <a:r>
                <a:rPr lang="zh-CN" altLang="en-US" sz="1200" dirty="0" smtClean="0"/>
                <a:t>性能指标监控</a:t>
              </a:r>
              <a:endParaRPr lang="zh-CN" altLang="en-US" sz="1200" dirty="0"/>
            </a:p>
          </p:txBody>
        </p:sp>
        <p:cxnSp>
          <p:nvCxnSpPr>
            <p:cNvPr id="56" name="直接箭头连接符 55"/>
            <p:cNvCxnSpPr>
              <a:stCxn id="49" idx="3"/>
              <a:endCxn id="50" idx="1"/>
            </p:cNvCxnSpPr>
            <p:nvPr/>
          </p:nvCxnSpPr>
          <p:spPr>
            <a:xfrm>
              <a:off x="2609235" y="1797042"/>
              <a:ext cx="367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3"/>
              <a:endCxn id="51" idx="1"/>
            </p:cNvCxnSpPr>
            <p:nvPr/>
          </p:nvCxnSpPr>
          <p:spPr>
            <a:xfrm>
              <a:off x="4428029" y="1797043"/>
              <a:ext cx="200094" cy="25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1" idx="3"/>
              <a:endCxn id="52" idx="1"/>
            </p:cNvCxnSpPr>
            <p:nvPr/>
          </p:nvCxnSpPr>
          <p:spPr>
            <a:xfrm flipV="1">
              <a:off x="5840652" y="1797042"/>
              <a:ext cx="306308" cy="25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2" idx="3"/>
              <a:endCxn id="55" idx="1"/>
            </p:cNvCxnSpPr>
            <p:nvPr/>
          </p:nvCxnSpPr>
          <p:spPr>
            <a:xfrm>
              <a:off x="7359489" y="1797042"/>
              <a:ext cx="255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endCxn id="54" idx="3"/>
            </p:cNvCxnSpPr>
            <p:nvPr/>
          </p:nvCxnSpPr>
          <p:spPr>
            <a:xfrm rot="10800000">
              <a:off x="5840652" y="1394776"/>
              <a:ext cx="732868" cy="140047"/>
            </a:xfrm>
            <a:prstGeom prst="bentConnector3">
              <a:avLst>
                <a:gd name="adj1" fmla="val -54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a:endCxn id="52" idx="0"/>
            </p:cNvCxnSpPr>
            <p:nvPr/>
          </p:nvCxnSpPr>
          <p:spPr>
            <a:xfrm>
              <a:off x="5840652" y="1259840"/>
              <a:ext cx="912573" cy="274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文本框 61"/>
          <p:cNvSpPr txBox="1"/>
          <p:nvPr/>
        </p:nvSpPr>
        <p:spPr>
          <a:xfrm>
            <a:off x="183651" y="3375889"/>
            <a:ext cx="4470399" cy="2354491"/>
          </a:xfrm>
          <a:prstGeom prst="rect">
            <a:avLst/>
          </a:prstGeom>
          <a:noFill/>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阶段效果与新问题分析</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对比确认问题的修复效果</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分析有无新增问题</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新增问题添加到计划中：</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轨迹跟随转弯容易跟丢调用导航</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弓形规划偶现没有路径规划</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出</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闭环</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3775334" y="2831414"/>
            <a:ext cx="6172533" cy="2907109"/>
          </a:xfrm>
          <a:prstGeom prst="rect">
            <a:avLst/>
          </a:prstGeom>
        </p:spPr>
      </p:pic>
      <p:sp>
        <p:nvSpPr>
          <p:cNvPr id="24" name="文本框 23"/>
          <p:cNvSpPr txBox="1"/>
          <p:nvPr/>
        </p:nvSpPr>
        <p:spPr>
          <a:xfrm>
            <a:off x="5691266" y="5738523"/>
            <a:ext cx="3021144" cy="323165"/>
          </a:xfrm>
          <a:prstGeom prst="rect">
            <a:avLst/>
          </a:prstGeom>
          <a:noFill/>
        </p:spPr>
        <p:txBody>
          <a:bodyPr wrap="square" rtlCol="0">
            <a:sp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：覆盖</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收敛专项 部分问题的阶段性验证对比</a:t>
            </a:r>
            <a:endPar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6665" y="2215386"/>
            <a:ext cx="1787437" cy="3789621"/>
          </a:xfrm>
          <a:prstGeom prst="rect">
            <a:avLst/>
          </a:prstGeom>
        </p:spPr>
      </p:pic>
      <p:sp>
        <p:nvSpPr>
          <p:cNvPr id="26" name="文本框 25"/>
          <p:cNvSpPr txBox="1"/>
          <p:nvPr/>
        </p:nvSpPr>
        <p:spPr>
          <a:xfrm>
            <a:off x="10419402" y="5936847"/>
            <a:ext cx="1583449" cy="323165"/>
          </a:xfrm>
          <a:prstGeom prst="rect">
            <a:avLst/>
          </a:prstGeom>
          <a:noFill/>
        </p:spPr>
        <p:txBody>
          <a:bodyPr wrap="square" rtlCol="0">
            <a:spAutoFit/>
          </a:bodyPr>
          <a:lstStyle/>
          <a:p>
            <a:pPr>
              <a:lnSpc>
                <a:spcPct val="150000"/>
              </a:lnSpc>
            </a:pP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：路径回播分析</a:t>
            </a:r>
            <a:endPar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097325943"/>
      </p:ext>
    </p:extLst>
  </p:cSld>
  <p:clrMapOvr>
    <a:masterClrMapping/>
  </p:clrMapOvr>
  <mc:AlternateContent xmlns:mc="http://schemas.openxmlformats.org/markup-compatibility/2006" xmlns:p14="http://schemas.microsoft.com/office/powerpoint/2010/main">
    <mc:Choice Requires="p14">
      <p:transition spd="slow" p14:dur="2000" advTm="22102"/>
    </mc:Choice>
    <mc:Fallback xmlns="">
      <p:transition spd="slow" advTm="22102"/>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8" name="图片 7" descr="压测BI指标分析"/>
          <p:cNvPicPr>
            <a:picLocks noChangeAspect="1"/>
          </p:cNvPicPr>
          <p:nvPr/>
        </p:nvPicPr>
        <p:blipFill>
          <a:blip r:embed="rId3"/>
          <a:stretch>
            <a:fillRect/>
          </a:stretch>
        </p:blipFill>
        <p:spPr>
          <a:xfrm>
            <a:off x="753916" y="3308368"/>
            <a:ext cx="4657300" cy="2710456"/>
          </a:xfrm>
          <a:prstGeom prst="rect">
            <a:avLst/>
          </a:prstGeom>
        </p:spPr>
      </p:pic>
      <p:sp>
        <p:nvSpPr>
          <p:cNvPr id="11" name="文本框 10"/>
          <p:cNvSpPr txBox="1"/>
          <p:nvPr/>
        </p:nvSpPr>
        <p:spPr>
          <a:xfrm>
            <a:off x="8300719" y="163195"/>
            <a:ext cx="3766185"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12" name="文本框 8"/>
          <p:cNvSpPr txBox="1"/>
          <p:nvPr/>
        </p:nvSpPr>
        <p:spPr>
          <a:xfrm>
            <a:off x="285882" y="743134"/>
            <a:ext cx="7513950" cy="2446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Result</a:t>
            </a: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专项共</a:t>
            </a:r>
            <a:r>
              <a:rPr lang="zh-CN" altLang="en-US" sz="1400" dirty="0">
                <a:latin typeface="微软雅黑" panose="020B0503020204020204" pitchFamily="34" charset="-122"/>
                <a:ea typeface="微软雅黑" panose="020B0503020204020204" pitchFamily="34" charset="-122"/>
                <a:sym typeface="+mn-ea"/>
              </a:rPr>
              <a:t>完成</a:t>
            </a:r>
            <a:r>
              <a:rPr lang="zh-CN" altLang="en-US" sz="1400" b="1" dirty="0">
                <a:latin typeface="微软雅黑" panose="020B0503020204020204" pitchFamily="34" charset="-122"/>
                <a:ea typeface="微软雅黑" panose="020B0503020204020204" pitchFamily="34" charset="-122"/>
                <a:sym typeface="+mn-ea"/>
              </a:rPr>
              <a:t>14项</a:t>
            </a:r>
            <a:r>
              <a:rPr lang="zh-CN" altLang="en-US" sz="1400" dirty="0">
                <a:latin typeface="微软雅黑" panose="020B0503020204020204" pitchFamily="34" charset="-122"/>
                <a:ea typeface="微软雅黑" panose="020B0503020204020204" pitchFamily="34" charset="-122"/>
                <a:sym typeface="+mn-ea"/>
              </a:rPr>
              <a:t>优化与修复</a:t>
            </a:r>
            <a:r>
              <a:rPr lang="zh-CN" altLang="en-US" sz="1400" dirty="0" smtClean="0">
                <a:latin typeface="微软雅黑" panose="020B0503020204020204" pitchFamily="34" charset="-122"/>
                <a:ea typeface="微软雅黑" panose="020B0503020204020204" pitchFamily="34" charset="-122"/>
                <a:sym typeface="+mn-ea"/>
              </a:rPr>
              <a:t>任务。共</a:t>
            </a:r>
            <a:r>
              <a:rPr lang="zh-CN" altLang="en-US" sz="1400" dirty="0">
                <a:latin typeface="微软雅黑" panose="020B0503020204020204" pitchFamily="34" charset="-122"/>
                <a:ea typeface="微软雅黑" panose="020B0503020204020204" pitchFamily="34" charset="-122"/>
                <a:sym typeface="+mn-ea"/>
              </a:rPr>
              <a:t>推送12个特殊测试固件</a:t>
            </a:r>
            <a:r>
              <a:rPr lang="zh-CN" altLang="en-US" sz="1400" dirty="0" smtClean="0">
                <a:latin typeface="微软雅黑" panose="020B0503020204020204" pitchFamily="34" charset="-122"/>
                <a:ea typeface="微软雅黑" panose="020B0503020204020204" pitchFamily="34" charset="-122"/>
                <a:sym typeface="+mn-ea"/>
              </a:rPr>
              <a:t>。共260</a:t>
            </a:r>
            <a:r>
              <a:rPr lang="zh-CN" altLang="en-US" sz="1400" dirty="0">
                <a:latin typeface="微软雅黑" panose="020B0503020204020204" pitchFamily="34" charset="-122"/>
                <a:ea typeface="微软雅黑" panose="020B0503020204020204" pitchFamily="34" charset="-122"/>
                <a:sym typeface="+mn-ea"/>
              </a:rPr>
              <a:t>多次压测任务</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指标</a:t>
            </a:r>
            <a:r>
              <a:rPr lang="zh-CN" altLang="en-US" sz="1400" dirty="0">
                <a:latin typeface="微软雅黑" panose="020B0503020204020204" pitchFamily="34" charset="-122"/>
                <a:ea typeface="微软雅黑" panose="020B0503020204020204" pitchFamily="34" charset="-122"/>
                <a:sym typeface="+mn-ea"/>
              </a:rPr>
              <a:t>对比</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CX</a:t>
            </a:r>
            <a:r>
              <a:rPr lang="zh-CN" altLang="en-US" sz="1400" dirty="0">
                <a:latin typeface="微软雅黑" panose="020B0503020204020204" pitchFamily="34" charset="-122"/>
                <a:ea typeface="微软雅黑" panose="020B0503020204020204" pitchFamily="34" charset="-122"/>
                <a:sym typeface="+mn-ea"/>
              </a:rPr>
              <a:t>1扫地清洁效率由均值</a:t>
            </a:r>
            <a:r>
              <a:rPr lang="zh-CN" altLang="en-US" sz="1400" b="1" dirty="0">
                <a:latin typeface="微软雅黑" panose="020B0503020204020204" pitchFamily="34" charset="-122"/>
                <a:ea typeface="微软雅黑" panose="020B0503020204020204" pitchFamily="34" charset="-122"/>
                <a:sym typeface="+mn-ea"/>
              </a:rPr>
              <a:t>0.72</a:t>
            </a:r>
            <a:r>
              <a:rPr lang="zh-CN" altLang="en-US" sz="1400" dirty="0">
                <a:latin typeface="微软雅黑" panose="020B0503020204020204" pitchFamily="34" charset="-122"/>
                <a:ea typeface="微软雅黑" panose="020B0503020204020204" pitchFamily="34" charset="-122"/>
                <a:sym typeface="+mn-ea"/>
              </a:rPr>
              <a:t>m^2/min提升到 均值</a:t>
            </a:r>
            <a:r>
              <a:rPr lang="zh-CN" altLang="en-US" sz="1400" b="1" dirty="0">
                <a:latin typeface="微软雅黑" panose="020B0503020204020204" pitchFamily="34" charset="-122"/>
                <a:ea typeface="微软雅黑" panose="020B0503020204020204" pitchFamily="34" charset="-122"/>
                <a:sym typeface="+mn-ea"/>
              </a:rPr>
              <a:t>0.85</a:t>
            </a:r>
            <a:r>
              <a:rPr lang="zh-CN" altLang="en-US" sz="1400" dirty="0">
                <a:latin typeface="微软雅黑" panose="020B0503020204020204" pitchFamily="34" charset="-122"/>
                <a:ea typeface="微软雅黑" panose="020B0503020204020204" pitchFamily="34" charset="-122"/>
                <a:sym typeface="+mn-ea"/>
              </a:rPr>
              <a:t>m^2/min</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弓</a:t>
            </a:r>
            <a:r>
              <a:rPr lang="zh-CN" altLang="en-US" sz="1400" dirty="0">
                <a:latin typeface="微软雅黑" panose="020B0503020204020204" pitchFamily="34" charset="-122"/>
                <a:ea typeface="微软雅黑" panose="020B0503020204020204" pitchFamily="34" charset="-122"/>
                <a:sym typeface="+mn-ea"/>
              </a:rPr>
              <a:t>行衔接调用均值</a:t>
            </a:r>
            <a:r>
              <a:rPr lang="zh-CN" altLang="en-US" sz="1400" b="1" dirty="0">
                <a:latin typeface="微软雅黑" panose="020B0503020204020204" pitchFamily="34" charset="-122"/>
                <a:ea typeface="微软雅黑" panose="020B0503020204020204" pitchFamily="34" charset="-122"/>
                <a:sym typeface="+mn-ea"/>
              </a:rPr>
              <a:t>28%</a:t>
            </a:r>
            <a:r>
              <a:rPr lang="zh-CN" altLang="en-US" sz="1400" dirty="0">
                <a:latin typeface="微软雅黑" panose="020B0503020204020204" pitchFamily="34" charset="-122"/>
                <a:ea typeface="微软雅黑" panose="020B0503020204020204" pitchFamily="34" charset="-122"/>
                <a:sym typeface="+mn-ea"/>
              </a:rPr>
              <a:t>下降至</a:t>
            </a:r>
            <a:r>
              <a:rPr lang="zh-CN" altLang="en-US" sz="1400" b="1" dirty="0">
                <a:latin typeface="微软雅黑" panose="020B0503020204020204" pitchFamily="34" charset="-122"/>
                <a:ea typeface="微软雅黑" panose="020B0503020204020204" pitchFamily="34" charset="-122"/>
                <a:sym typeface="+mn-ea"/>
              </a:rPr>
              <a:t>21%</a:t>
            </a:r>
            <a:r>
              <a:rPr lang="zh-CN" altLang="en-US" sz="1400" dirty="0">
                <a:latin typeface="微软雅黑" panose="020B0503020204020204" pitchFamily="34" charset="-122"/>
                <a:ea typeface="微软雅黑" panose="020B0503020204020204" pitchFamily="34" charset="-122"/>
                <a:sym typeface="+mn-ea"/>
              </a:rPr>
              <a:t>，绕障碍物清洁距离占比由均值</a:t>
            </a:r>
            <a:r>
              <a:rPr lang="zh-CN" altLang="en-US" sz="1400" b="1" dirty="0">
                <a:latin typeface="微软雅黑" panose="020B0503020204020204" pitchFamily="34" charset="-122"/>
                <a:ea typeface="微软雅黑" panose="020B0503020204020204" pitchFamily="34" charset="-122"/>
                <a:sym typeface="+mn-ea"/>
              </a:rPr>
              <a:t>14%</a:t>
            </a:r>
            <a:r>
              <a:rPr lang="zh-CN" altLang="en-US" sz="1400" dirty="0">
                <a:latin typeface="微软雅黑" panose="020B0503020204020204" pitchFamily="34" charset="-122"/>
                <a:ea typeface="微软雅黑" panose="020B0503020204020204" pitchFamily="34" charset="-122"/>
                <a:sym typeface="+mn-ea"/>
              </a:rPr>
              <a:t>下降至</a:t>
            </a:r>
            <a:r>
              <a:rPr lang="zh-CN" altLang="en-US" sz="1400" b="1" dirty="0">
                <a:latin typeface="微软雅黑" panose="020B0503020204020204" pitchFamily="34" charset="-122"/>
                <a:ea typeface="微软雅黑" panose="020B0503020204020204" pitchFamily="34" charset="-122"/>
                <a:sym typeface="+mn-ea"/>
              </a:rPr>
              <a:t>4.6%</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碰撞</a:t>
            </a:r>
            <a:r>
              <a:rPr lang="zh-CN" altLang="en-US" sz="1400" dirty="0">
                <a:latin typeface="微软雅黑" panose="020B0503020204020204" pitchFamily="34" charset="-122"/>
                <a:ea typeface="微软雅黑" panose="020B0503020204020204" pitchFamily="34" charset="-122"/>
                <a:sym typeface="+mn-ea"/>
              </a:rPr>
              <a:t>次数由均值</a:t>
            </a:r>
            <a:r>
              <a:rPr lang="zh-CN" altLang="en-US" sz="1400" b="1" dirty="0">
                <a:latin typeface="微软雅黑" panose="020B0503020204020204" pitchFamily="34" charset="-122"/>
                <a:ea typeface="微软雅黑" panose="020B0503020204020204" pitchFamily="34" charset="-122"/>
                <a:sym typeface="+mn-ea"/>
              </a:rPr>
              <a:t>14.7</a:t>
            </a:r>
            <a:r>
              <a:rPr lang="zh-CN" altLang="en-US" sz="1400" dirty="0">
                <a:latin typeface="微软雅黑" panose="020B0503020204020204" pitchFamily="34" charset="-122"/>
                <a:ea typeface="微软雅黑" panose="020B0503020204020204" pitchFamily="34" charset="-122"/>
                <a:sym typeface="+mn-ea"/>
              </a:rPr>
              <a:t>次/10m^2下降至 </a:t>
            </a:r>
            <a:r>
              <a:rPr lang="zh-CN" altLang="en-US" sz="1400" b="1" dirty="0">
                <a:latin typeface="微软雅黑" panose="020B0503020204020204" pitchFamily="34" charset="-122"/>
                <a:ea typeface="微软雅黑" panose="020B0503020204020204" pitchFamily="34" charset="-122"/>
                <a:sym typeface="+mn-ea"/>
              </a:rPr>
              <a:t>6.9</a:t>
            </a:r>
            <a:r>
              <a:rPr lang="zh-CN" altLang="en-US" sz="1400" dirty="0">
                <a:latin typeface="微软雅黑" panose="020B0503020204020204" pitchFamily="34" charset="-122"/>
                <a:ea typeface="微软雅黑" panose="020B0503020204020204" pitchFamily="34" charset="-122"/>
                <a:sym typeface="+mn-ea"/>
              </a:rPr>
              <a:t>次/10m^2</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mn-ea"/>
              </a:rPr>
              <a:t>且</a:t>
            </a:r>
            <a:r>
              <a:rPr lang="zh-CN" altLang="en-US" sz="1400" dirty="0">
                <a:latin typeface="微软雅黑" panose="020B0503020204020204" pitchFamily="34" charset="-122"/>
                <a:ea typeface="微软雅黑" panose="020B0503020204020204" pitchFamily="34" charset="-122"/>
                <a:sym typeface="+mn-ea"/>
              </a:rPr>
              <a:t>上述各项指标的方差、均差等离散程度指标均有下降，表明稳定程度显著提升</a:t>
            </a:r>
            <a:r>
              <a:rPr lang="zh-CN" altLang="en-US" sz="1400" dirty="0" smtClean="0">
                <a:latin typeface="微软雅黑" panose="020B0503020204020204" pitchFamily="34" charset="-122"/>
                <a:ea typeface="微软雅黑" panose="020B0503020204020204" pitchFamily="34" charset="-122"/>
                <a:sym typeface="+mn-ea"/>
              </a:rPr>
              <a:t>。</a:t>
            </a:r>
            <a:endParaRPr lang="zh-CN" altLang="en-US" sz="1400" dirty="0">
              <a:latin typeface="微软雅黑" panose="020B0503020204020204" pitchFamily="34" charset="-122"/>
              <a:ea typeface="微软雅黑" panose="020B0503020204020204" pitchFamily="34" charset="-122"/>
              <a:sym typeface="+mn-ea"/>
            </a:endParaRPr>
          </a:p>
        </p:txBody>
      </p:sp>
      <p:sp>
        <p:nvSpPr>
          <p:cNvPr id="14" name="AutoShape 2" descr="image2024-7-22_15-39-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021" y="3255616"/>
            <a:ext cx="4818888" cy="2763208"/>
          </a:xfrm>
          <a:prstGeom prst="rect">
            <a:avLst/>
          </a:prstGeom>
        </p:spPr>
      </p:pic>
      <p:sp>
        <p:nvSpPr>
          <p:cNvPr id="17" name="文本框 8"/>
          <p:cNvSpPr txBox="1"/>
          <p:nvPr/>
        </p:nvSpPr>
        <p:spPr>
          <a:xfrm>
            <a:off x="2328042" y="6054902"/>
            <a:ext cx="1920870" cy="3462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100" dirty="0" smtClean="0">
                <a:latin typeface="微软雅黑" panose="020B0503020204020204" pitchFamily="34" charset="-122"/>
                <a:ea typeface="微软雅黑" panose="020B0503020204020204" pitchFamily="34" charset="-122"/>
                <a:sym typeface="+mn-ea"/>
              </a:rPr>
              <a:t>图</a:t>
            </a:r>
            <a:r>
              <a:rPr lang="en-US" altLang="zh-CN" sz="1100" dirty="0" smtClean="0">
                <a:latin typeface="微软雅黑" panose="020B0503020204020204" pitchFamily="34" charset="-122"/>
                <a:ea typeface="微软雅黑" panose="020B0503020204020204" pitchFamily="34" charset="-122"/>
                <a:sym typeface="+mn-ea"/>
              </a:rPr>
              <a:t>1</a:t>
            </a:r>
            <a:r>
              <a:rPr lang="zh-CN" altLang="en-US" sz="1100" dirty="0" smtClean="0">
                <a:latin typeface="微软雅黑" panose="020B0503020204020204" pitchFamily="34" charset="-122"/>
                <a:ea typeface="微软雅黑" panose="020B0503020204020204" pitchFamily="34" charset="-122"/>
                <a:sym typeface="+mn-ea"/>
              </a:rPr>
              <a:t>：</a:t>
            </a:r>
            <a:r>
              <a:rPr lang="en-US" altLang="zh-CN" sz="1100" dirty="0" smtClean="0">
                <a:latin typeface="微软雅黑" panose="020B0503020204020204" pitchFamily="34" charset="-122"/>
                <a:ea typeface="微软雅黑" panose="020B0503020204020204" pitchFamily="34" charset="-122"/>
                <a:sym typeface="+mn-ea"/>
              </a:rPr>
              <a:t>CX1</a:t>
            </a:r>
            <a:r>
              <a:rPr lang="zh-CN" altLang="en-US" sz="1100" dirty="0" smtClean="0">
                <a:latin typeface="微软雅黑" panose="020B0503020204020204" pitchFamily="34" charset="-122"/>
                <a:ea typeface="微软雅黑" panose="020B0503020204020204" pitchFamily="34" charset="-122"/>
                <a:sym typeface="+mn-ea"/>
              </a:rPr>
              <a:t>指标变化</a:t>
            </a:r>
            <a:endParaRPr lang="zh-CN" altLang="en-US" sz="1100" dirty="0">
              <a:latin typeface="微软雅黑" panose="020B0503020204020204" pitchFamily="34" charset="-122"/>
              <a:ea typeface="微软雅黑" panose="020B0503020204020204" pitchFamily="34" charset="-122"/>
              <a:sym typeface="+mn-ea"/>
            </a:endParaRPr>
          </a:p>
        </p:txBody>
      </p:sp>
      <p:sp>
        <p:nvSpPr>
          <p:cNvPr id="18" name="文本框 8"/>
          <p:cNvSpPr txBox="1"/>
          <p:nvPr/>
        </p:nvSpPr>
        <p:spPr>
          <a:xfrm>
            <a:off x="7935468" y="6084482"/>
            <a:ext cx="1920870"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smtClean="0">
                <a:latin typeface="微软雅黑" panose="020B0503020204020204" pitchFamily="34" charset="-122"/>
                <a:ea typeface="微软雅黑" panose="020B0503020204020204" pitchFamily="34" charset="-122"/>
                <a:sym typeface="+mn-ea"/>
              </a:rPr>
              <a:t>图</a:t>
            </a:r>
            <a:r>
              <a:rPr lang="en-US" altLang="zh-CN" sz="1000" dirty="0" smtClean="0">
                <a:latin typeface="微软雅黑" panose="020B0503020204020204" pitchFamily="34" charset="-122"/>
                <a:ea typeface="微软雅黑" panose="020B0503020204020204" pitchFamily="34" charset="-122"/>
                <a:sym typeface="+mn-ea"/>
              </a:rPr>
              <a:t>2</a:t>
            </a:r>
            <a:r>
              <a:rPr lang="zh-CN" altLang="en-US" sz="1000" dirty="0" smtClean="0">
                <a:latin typeface="微软雅黑" panose="020B0503020204020204" pitchFamily="34" charset="-122"/>
                <a:ea typeface="微软雅黑" panose="020B0503020204020204" pitchFamily="34" charset="-122"/>
                <a:sym typeface="+mn-ea"/>
              </a:rPr>
              <a:t>：</a:t>
            </a:r>
            <a:r>
              <a:rPr lang="en-US" altLang="zh-CN" sz="1000" dirty="0" smtClean="0">
                <a:latin typeface="微软雅黑" panose="020B0503020204020204" pitchFamily="34" charset="-122"/>
                <a:ea typeface="微软雅黑" panose="020B0503020204020204" pitchFamily="34" charset="-122"/>
                <a:sym typeface="+mn-ea"/>
              </a:rPr>
              <a:t>AX8</a:t>
            </a:r>
            <a:r>
              <a:rPr lang="zh-CN" altLang="en-US" sz="1000" dirty="0" smtClean="0">
                <a:latin typeface="微软雅黑" panose="020B0503020204020204" pitchFamily="34" charset="-122"/>
                <a:ea typeface="微软雅黑" panose="020B0503020204020204" pitchFamily="34" charset="-122"/>
                <a:sym typeface="+mn-ea"/>
              </a:rPr>
              <a:t>指标变化</a:t>
            </a:r>
            <a:endParaRPr lang="zh-CN" altLang="en-US" sz="1000" dirty="0">
              <a:latin typeface="微软雅黑" panose="020B0503020204020204" pitchFamily="34" charset="-122"/>
              <a:ea typeface="微软雅黑" panose="020B0503020204020204" pitchFamily="34" charset="-122"/>
              <a:sym typeface="+mn-ea"/>
            </a:endParaRPr>
          </a:p>
        </p:txBody>
      </p:sp>
      <p:sp>
        <p:nvSpPr>
          <p:cNvPr id="3" name="矩形标注 2"/>
          <p:cNvSpPr/>
          <p:nvPr/>
        </p:nvSpPr>
        <p:spPr>
          <a:xfrm>
            <a:off x="8500905" y="1087120"/>
            <a:ext cx="3386295" cy="1026160"/>
          </a:xfrm>
          <a:prstGeom prst="wedgeRectCallout">
            <a:avLst>
              <a:gd name="adj1" fmla="val -38680"/>
              <a:gd name="adj2" fmla="val 88242"/>
            </a:avLst>
          </a:prstGeom>
          <a:noFill/>
          <a:ln w="57150">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指标变得很好看，但是</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用户究竟满意吗？</a:t>
            </a:r>
            <a:endPar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看看用户手里的机器跑的</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怎么样</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8344"/>
    </mc:Choice>
    <mc:Fallback xmlns="">
      <p:transition spd="slow" advTm="28344"/>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a:latin typeface="微软雅黑" panose="020B0503020204020204" pitchFamily="34" charset="-122"/>
                <a:ea typeface="微软雅黑" panose="020B0503020204020204" pitchFamily="34" charset="-122"/>
                <a:sym typeface="+mn-ea"/>
              </a:rPr>
              <a:t>1</a:t>
            </a:r>
            <a:r>
              <a:rPr lang="en-US" altLang="zh-CN" sz="2000" b="1" spc="-1" dirty="0" smtClean="0">
                <a:latin typeface="微软雅黑" panose="020B0503020204020204" pitchFamily="34" charset="-122"/>
                <a:ea typeface="微软雅黑" panose="020B0503020204020204" pitchFamily="34" charset="-122"/>
                <a:sym typeface="+mn-ea"/>
              </a:rPr>
              <a:t>.0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12" name="文本框 8"/>
          <p:cNvSpPr txBox="1"/>
          <p:nvPr/>
        </p:nvSpPr>
        <p:spPr>
          <a:xfrm>
            <a:off x="285882" y="745102"/>
            <a:ext cx="10534518"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Result</a:t>
            </a:r>
            <a:endPar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用户满意，</a:t>
            </a:r>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乐于分享！！！</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AutoShape 2" descr="image2024-7-22_15-39-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41375" y="1798161"/>
            <a:ext cx="2767997" cy="3223307"/>
          </a:xfrm>
          <a:prstGeom prst="rect">
            <a:avLst/>
          </a:prstGeom>
        </p:spPr>
      </p:pic>
      <p:pic>
        <p:nvPicPr>
          <p:cNvPr id="3" name="图片 2"/>
          <p:cNvPicPr>
            <a:picLocks noChangeAspect="1"/>
          </p:cNvPicPr>
          <p:nvPr/>
        </p:nvPicPr>
        <p:blipFill>
          <a:blip r:embed="rId4"/>
          <a:stretch>
            <a:fillRect/>
          </a:stretch>
        </p:blipFill>
        <p:spPr>
          <a:xfrm>
            <a:off x="863190" y="5034378"/>
            <a:ext cx="2724366" cy="895332"/>
          </a:xfrm>
          <a:prstGeom prst="rect">
            <a:avLst/>
          </a:prstGeom>
        </p:spPr>
      </p:pic>
      <p:pic>
        <p:nvPicPr>
          <p:cNvPr id="10" name="图片 9"/>
          <p:cNvPicPr>
            <a:picLocks noChangeAspect="1"/>
          </p:cNvPicPr>
          <p:nvPr/>
        </p:nvPicPr>
        <p:blipFill rotWithShape="1">
          <a:blip r:embed="rId5"/>
          <a:srcRect t="10211" r="54122" b="28773"/>
          <a:stretch/>
        </p:blipFill>
        <p:spPr>
          <a:xfrm>
            <a:off x="7580900" y="1798161"/>
            <a:ext cx="3444336" cy="4080238"/>
          </a:xfrm>
          <a:prstGeom prst="rect">
            <a:avLst/>
          </a:prstGeom>
        </p:spPr>
      </p:pic>
      <p:pic>
        <p:nvPicPr>
          <p:cNvPr id="15" name="图片 14"/>
          <p:cNvPicPr>
            <a:picLocks noChangeAspect="1"/>
          </p:cNvPicPr>
          <p:nvPr/>
        </p:nvPicPr>
        <p:blipFill rotWithShape="1">
          <a:blip r:embed="rId6"/>
          <a:srcRect t="10773" r="1106" b="35949"/>
          <a:stretch/>
        </p:blipFill>
        <p:spPr>
          <a:xfrm>
            <a:off x="3845391" y="1798161"/>
            <a:ext cx="3499489" cy="4080238"/>
          </a:xfrm>
          <a:prstGeom prst="rect">
            <a:avLst/>
          </a:prstGeom>
        </p:spPr>
      </p:pic>
      <p:sp>
        <p:nvSpPr>
          <p:cNvPr id="13" name="矩形 12"/>
          <p:cNvSpPr/>
          <p:nvPr/>
        </p:nvSpPr>
        <p:spPr>
          <a:xfrm>
            <a:off x="4760579" y="6038310"/>
            <a:ext cx="1669111"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：社交媒体用户的分享</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5594300"/>
      </p:ext>
    </p:extLst>
  </p:cSld>
  <p:clrMapOvr>
    <a:masterClrMapping/>
  </p:clrMapOvr>
  <mc:AlternateContent xmlns:mc="http://schemas.openxmlformats.org/markup-compatibility/2006" xmlns:p14="http://schemas.microsoft.com/office/powerpoint/2010/main">
    <mc:Choice Requires="p14">
      <p:transition spd="slow" p14:dur="2000" advTm="24700"/>
    </mc:Choice>
    <mc:Fallback xmlns="">
      <p:transition spd="slow" advTm="247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smtClean="0">
                <a:latin typeface="微软雅黑" panose="020B0503020204020204" pitchFamily="34" charset="-122"/>
                <a:ea typeface="微软雅黑" panose="020B0503020204020204" pitchFamily="34" charset="-122"/>
                <a:sym typeface="+mn-ea"/>
              </a:rPr>
              <a:t>覆盖算法</a:t>
            </a:r>
            <a:r>
              <a:rPr lang="en-US" altLang="zh-CN" sz="2000" b="1" spc="-1" dirty="0" smtClean="0">
                <a:latin typeface="微软雅黑" panose="020B0503020204020204" pitchFamily="34" charset="-122"/>
                <a:ea typeface="微软雅黑" panose="020B0503020204020204" pitchFamily="34" charset="-122"/>
                <a:sym typeface="+mn-ea"/>
              </a:rPr>
              <a:t>1.0</a:t>
            </a:r>
            <a:r>
              <a:rPr lang="zh-CN" altLang="en-US" sz="2000" b="1" spc="-1" dirty="0">
                <a:latin typeface="微软雅黑" panose="020B0503020204020204" pitchFamily="34" charset="-122"/>
                <a:ea typeface="微软雅黑" panose="020B0503020204020204" pitchFamily="34" charset="-122"/>
                <a:sym typeface="+mn-ea"/>
              </a:rPr>
              <a:t>收敛专项</a:t>
            </a:r>
          </a:p>
        </p:txBody>
      </p:sp>
      <p:sp>
        <p:nvSpPr>
          <p:cNvPr id="26" name="文本框 25"/>
          <p:cNvSpPr txBox="1"/>
          <p:nvPr/>
        </p:nvSpPr>
        <p:spPr>
          <a:xfrm>
            <a:off x="647118" y="3905641"/>
            <a:ext cx="8798333" cy="1661993"/>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个人感想：</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dirty="0" smtClean="0">
                <a:latin typeface="微软雅黑" panose="020B0503020204020204" pitchFamily="34" charset="-122"/>
                <a:ea typeface="微软雅黑" panose="020B0503020204020204" pitchFamily="34" charset="-122"/>
                <a:sym typeface="+mn-ea"/>
              </a:rPr>
              <a:t>收敛专项是一个不断</a:t>
            </a:r>
            <a:r>
              <a:rPr lang="zh-CN" altLang="en-US" sz="1400" dirty="0">
                <a:latin typeface="微软雅黑" panose="020B0503020204020204" pitchFamily="34" charset="-122"/>
                <a:ea typeface="微软雅黑" panose="020B0503020204020204" pitchFamily="34" charset="-122"/>
                <a:sym typeface="+mn-ea"/>
              </a:rPr>
              <a:t>接近天花板的</a:t>
            </a:r>
            <a:r>
              <a:rPr lang="zh-CN" altLang="en-US" sz="1400" dirty="0" smtClean="0">
                <a:latin typeface="微软雅黑" panose="020B0503020204020204" pitchFamily="34" charset="-122"/>
                <a:ea typeface="微软雅黑" panose="020B0503020204020204" pitchFamily="34" charset="-122"/>
                <a:sym typeface="+mn-ea"/>
              </a:rPr>
              <a:t>过程，</a:t>
            </a:r>
            <a:r>
              <a:rPr lang="zh-CN" altLang="en-US" sz="1400" dirty="0">
                <a:latin typeface="微软雅黑" panose="020B0503020204020204" pitchFamily="34" charset="-122"/>
                <a:ea typeface="微软雅黑" panose="020B0503020204020204" pitchFamily="34" charset="-122"/>
              </a:rPr>
              <a:t>前期</a:t>
            </a:r>
            <a:r>
              <a:rPr lang="zh-CN" altLang="en-US" sz="1400" dirty="0" smtClean="0">
                <a:latin typeface="微软雅黑" panose="020B0503020204020204" pitchFamily="34" charset="-122"/>
                <a:ea typeface="微软雅黑" panose="020B0503020204020204" pitchFamily="34" charset="-122"/>
              </a:rPr>
              <a:t>往往</a:t>
            </a:r>
            <a:r>
              <a:rPr lang="en-US" altLang="zh-CN" sz="1400" dirty="0" smtClean="0">
                <a:latin typeface="微软雅黑" panose="020B0503020204020204" pitchFamily="34" charset="-122"/>
                <a:ea typeface="微软雅黑" panose="020B0503020204020204" pitchFamily="34" charset="-122"/>
              </a:rPr>
              <a:t>20</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的</a:t>
            </a:r>
            <a:r>
              <a:rPr lang="zh-CN" altLang="en-US" sz="1400" dirty="0" smtClean="0">
                <a:latin typeface="微软雅黑" panose="020B0503020204020204" pitchFamily="34" charset="-122"/>
                <a:ea typeface="微软雅黑" panose="020B0503020204020204" pitchFamily="34" charset="-122"/>
              </a:rPr>
              <a:t>精力可以</a:t>
            </a:r>
            <a:r>
              <a:rPr lang="zh-CN" altLang="en-US" sz="1400" dirty="0">
                <a:latin typeface="微软雅黑" panose="020B0503020204020204" pitchFamily="34" charset="-122"/>
                <a:ea typeface="微软雅黑" panose="020B0503020204020204" pitchFamily="34" charset="-122"/>
              </a:rPr>
              <a:t>解决</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的问题，但是剩下的</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的问题</a:t>
            </a:r>
            <a:r>
              <a:rPr lang="zh-CN" altLang="en-US" sz="1400" dirty="0" smtClean="0">
                <a:latin typeface="微软雅黑" panose="020B0503020204020204" pitchFamily="34" charset="-122"/>
                <a:ea typeface="微软雅黑" panose="020B0503020204020204" pitchFamily="34" charset="-122"/>
              </a:rPr>
              <a:t>却要</a:t>
            </a:r>
            <a:r>
              <a:rPr lang="zh-CN" altLang="en-US" sz="1400" dirty="0">
                <a:latin typeface="微软雅黑" panose="020B0503020204020204" pitchFamily="34" charset="-122"/>
                <a:ea typeface="微软雅黑" panose="020B0503020204020204" pitchFamily="34" charset="-122"/>
              </a:rPr>
              <a:t>花费</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的精力</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2000" dirty="0" smtClean="0">
                <a:solidFill>
                  <a:srgbClr val="7F13DC"/>
                </a:solidFill>
                <a:latin typeface="微软雅黑" panose="020B0503020204020204" pitchFamily="34" charset="-122"/>
                <a:ea typeface="微软雅黑" panose="020B0503020204020204" pitchFamily="34" charset="-122"/>
              </a:rPr>
              <a:t>成长：从单任务的交付到专项的组织、团队的协调，收获非常大！</a:t>
            </a:r>
            <a:endParaRPr lang="en-US" altLang="zh-CN" sz="2000" dirty="0" smtClean="0">
              <a:solidFill>
                <a:srgbClr val="7F13DC"/>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47117" y="902882"/>
            <a:ext cx="9280653" cy="2816156"/>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方法论</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如何开展一个收敛优化专项？</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b="1" dirty="0">
                <a:latin typeface="微软雅黑" panose="020B0503020204020204" pitchFamily="34" charset="-122"/>
                <a:ea typeface="微软雅黑" panose="020B0503020204020204" pitchFamily="34" charset="-122"/>
              </a:rPr>
              <a:t>团队协调与多方沟通</a:t>
            </a:r>
            <a:r>
              <a:rPr lang="zh-CN" altLang="en-US" sz="1400" dirty="0">
                <a:latin typeface="微软雅黑" panose="020B0503020204020204" pitchFamily="34" charset="-122"/>
                <a:ea typeface="微软雅黑" panose="020B0503020204020204" pitchFamily="34" charset="-122"/>
              </a:rPr>
              <a:t>的重要性</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dirty="0" smtClean="0">
                <a:latin typeface="微软雅黑" panose="020B0503020204020204" pitchFamily="34" charset="-122"/>
                <a:ea typeface="微软雅黑" panose="020B0503020204020204" pitchFamily="34" charset="-122"/>
              </a:rPr>
              <a:t>解决问题的</a:t>
            </a:r>
            <a:r>
              <a:rPr lang="zh-CN" altLang="en-US" sz="1400" b="1" dirty="0" smtClean="0">
                <a:latin typeface="微软雅黑" panose="020B0503020204020204" pitchFamily="34" charset="-122"/>
                <a:ea typeface="微软雅黑" panose="020B0503020204020204" pitchFamily="34" charset="-122"/>
              </a:rPr>
              <a:t>思路</a:t>
            </a:r>
            <a:r>
              <a:rPr lang="zh-CN" altLang="en-US" sz="1400" dirty="0" smtClean="0">
                <a:latin typeface="微软雅黑" panose="020B0503020204020204" pitchFamily="34" charset="-122"/>
                <a:ea typeface="微软雅黑" panose="020B0503020204020204" pitchFamily="34" charset="-122"/>
              </a:rPr>
              <a:t>比解决问题更重要！</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b="1" dirty="0" smtClean="0">
                <a:latin typeface="微软雅黑" panose="020B0503020204020204" pitchFamily="34" charset="-122"/>
                <a:ea typeface="微软雅黑" panose="020B0503020204020204" pitchFamily="34" charset="-122"/>
              </a:rPr>
              <a:t>先</a:t>
            </a:r>
            <a:r>
              <a:rPr lang="zh-CN" altLang="en-US" sz="1400" b="1" dirty="0">
                <a:latin typeface="微软雅黑" panose="020B0503020204020204" pitchFamily="34" charset="-122"/>
                <a:ea typeface="微软雅黑" panose="020B0503020204020204" pitchFamily="34" charset="-122"/>
              </a:rPr>
              <a:t>解决主要矛盾</a:t>
            </a:r>
            <a:r>
              <a:rPr lang="zh-CN" altLang="en-US" sz="1400" dirty="0">
                <a:latin typeface="微软雅黑" panose="020B0503020204020204" pitchFamily="34" charset="-122"/>
                <a:ea typeface="微软雅黑" panose="020B0503020204020204" pitchFamily="34" charset="-122"/>
              </a:rPr>
              <a:t>的主要方面</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b="1" dirty="0" smtClean="0">
                <a:latin typeface="微软雅黑" panose="020B0503020204020204" pitchFamily="34" charset="-122"/>
                <a:ea typeface="微软雅黑" panose="020B0503020204020204" pitchFamily="34" charset="-122"/>
              </a:rPr>
              <a:t>具体问题具体分析</a:t>
            </a:r>
            <a:r>
              <a:rPr lang="zh-CN" altLang="en-US" sz="1400" dirty="0" smtClean="0">
                <a:latin typeface="微软雅黑" panose="020B0503020204020204" pitchFamily="34" charset="-122"/>
                <a:ea typeface="微软雅黑" panose="020B0503020204020204" pitchFamily="34" charset="-122"/>
              </a:rPr>
              <a:t>，不同的问题有不同的收敛方式：概率出现的问题要通过压测验证问题的修复效果，依赖场景的问题要设计多种环境验证问题的优化效果。</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b="1" dirty="0" smtClean="0">
                <a:latin typeface="微软雅黑" panose="020B0503020204020204" pitchFamily="34" charset="-122"/>
                <a:ea typeface="微软雅黑" panose="020B0503020204020204" pitchFamily="34" charset="-122"/>
              </a:rPr>
              <a:t>数据</a:t>
            </a:r>
            <a:r>
              <a:rPr lang="zh-CN" altLang="en-US" sz="1400" b="1" dirty="0">
                <a:latin typeface="微软雅黑" panose="020B0503020204020204" pitchFamily="34" charset="-122"/>
                <a:ea typeface="微软雅黑" panose="020B0503020204020204" pitchFamily="34" charset="-122"/>
              </a:rPr>
              <a:t>导向，指标量化</a:t>
            </a:r>
            <a:r>
              <a:rPr lang="zh-CN" altLang="en-US" sz="1400" dirty="0" smtClean="0">
                <a:latin typeface="微软雅黑" panose="020B0503020204020204" pitchFamily="34" charset="-122"/>
                <a:ea typeface="微软雅黑" panose="020B0503020204020204" pitchFamily="34" charset="-122"/>
              </a:rPr>
              <a:t>。什么样</a:t>
            </a:r>
            <a:r>
              <a:rPr lang="zh-CN" altLang="en-US" sz="1400" dirty="0">
                <a:latin typeface="微软雅黑" panose="020B0503020204020204" pitchFamily="34" charset="-122"/>
                <a:ea typeface="微软雅黑" panose="020B0503020204020204" pitchFamily="34" charset="-122"/>
              </a:rPr>
              <a:t>的评价指标可以</a:t>
            </a:r>
            <a:r>
              <a:rPr lang="zh-CN" altLang="en-US" sz="1400" dirty="0" smtClean="0">
                <a:latin typeface="微软雅黑" panose="020B0503020204020204" pitchFamily="34" charset="-122"/>
                <a:ea typeface="微软雅黑" panose="020B0503020204020204" pitchFamily="34" charset="-122"/>
              </a:rPr>
              <a:t>表征性能</a:t>
            </a:r>
            <a:r>
              <a:rPr lang="zh-CN" altLang="en-US" sz="1400" dirty="0">
                <a:latin typeface="微软雅黑" panose="020B0503020204020204" pitchFamily="34" charset="-122"/>
                <a:ea typeface="微软雅黑" panose="020B0503020204020204" pitchFamily="34" charset="-122"/>
              </a:rPr>
              <a:t>好坏？设计好评价指标，再开始优化</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AutoNum type="arabicPeriod"/>
            </a:pPr>
            <a:r>
              <a:rPr lang="zh-CN" altLang="en-US" sz="1400" dirty="0" smtClean="0">
                <a:latin typeface="微软雅黑" panose="020B0503020204020204" pitchFamily="34" charset="-122"/>
                <a:ea typeface="微软雅黑" panose="020B0503020204020204" pitchFamily="34" charset="-122"/>
              </a:rPr>
              <a:t>收敛过程中可能出现新问题，需要及时分析与跟踪。</a:t>
            </a:r>
            <a:endParaRPr lang="en-US" altLang="zh-CN" sz="14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86831"/>
    </mc:Choice>
    <mc:Fallback xmlns="">
      <p:transition spd="slow" advTm="8683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187322" y="2755353"/>
            <a:ext cx="4458837" cy="2169825"/>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可</a:t>
            </a:r>
            <a:r>
              <a:rPr lang="zh-CN" altLang="en-US" sz="2000" b="1" dirty="0" smtClean="0">
                <a:latin typeface="微软雅黑" panose="020B0503020204020204" pitchFamily="34" charset="-122"/>
                <a:ea typeface="微软雅黑" panose="020B0503020204020204" pitchFamily="34" charset="-122"/>
              </a:rPr>
              <a:t>达地图方案设计与实现</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双线结构光局部地图项目</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覆盖弓形规划</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覆盖算法</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收敛专项</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8319"/>
    </mc:Choice>
    <mc:Fallback xmlns="">
      <p:transition spd="slow" advTm="831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等腰三角形 9"/>
          <p:cNvSpPr/>
          <p:nvPr/>
        </p:nvSpPr>
        <p:spPr>
          <a:xfrm rot="5400000">
            <a:off x="4148981" y="4482950"/>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4148981" y="3962253"/>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4148981" y="3426070"/>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4148981" y="2889887"/>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30640" y="2757032"/>
            <a:ext cx="3096060" cy="2169825"/>
          </a:xfrm>
          <a:prstGeom prst="rect">
            <a:avLst/>
          </a:prstGeom>
          <a:noFill/>
        </p:spPr>
        <p:txBody>
          <a:bodyPr wrap="square" rtlCol="0">
            <a:spAutoFit/>
          </a:bodyPr>
          <a:lstStyle/>
          <a:p>
            <a:pPr>
              <a:lnSpc>
                <a:spcPct val="150000"/>
              </a:lnSpc>
              <a:spcAft>
                <a:spcPts val="600"/>
              </a:spcAft>
            </a:pPr>
            <a:r>
              <a:rPr lang="zh-CN" altLang="en-US" sz="2000" b="1" dirty="0">
                <a:latin typeface="微软雅黑" panose="020B0503020204020204" pitchFamily="34" charset="-122"/>
                <a:ea typeface="微软雅黑" panose="020B0503020204020204" pitchFamily="34" charset="-122"/>
              </a:rPr>
              <a:t>可</a:t>
            </a:r>
            <a:r>
              <a:rPr lang="zh-CN" altLang="en-US" sz="2000" b="1" dirty="0" smtClean="0">
                <a:latin typeface="微软雅黑" panose="020B0503020204020204" pitchFamily="34" charset="-122"/>
                <a:ea typeface="微软雅黑" panose="020B0503020204020204" pitchFamily="34" charset="-122"/>
              </a:rPr>
              <a:t>达地图方案设计与实现</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000" b="1" dirty="0" smtClean="0">
                <a:latin typeface="微软雅黑" panose="020B0503020204020204" pitchFamily="34" charset="-122"/>
                <a:ea typeface="微软雅黑" panose="020B0503020204020204" pitchFamily="34" charset="-122"/>
              </a:rPr>
              <a:t>双线结构光局部地图项目</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000" b="1" dirty="0" smtClean="0">
                <a:latin typeface="微软雅黑" panose="020B0503020204020204" pitchFamily="34" charset="-122"/>
                <a:ea typeface="微软雅黑" panose="020B0503020204020204" pitchFamily="34" charset="-122"/>
              </a:rPr>
              <a:t>覆盖弓形规划</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000" b="1" dirty="0" smtClean="0">
                <a:latin typeface="微软雅黑" panose="020B0503020204020204" pitchFamily="34" charset="-122"/>
                <a:ea typeface="微软雅黑" panose="020B0503020204020204" pitchFamily="34" charset="-122"/>
              </a:rPr>
              <a:t>覆盖算法</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收敛专项</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2281067"/>
      </p:ext>
    </p:extLst>
  </p:cSld>
  <p:clrMapOvr>
    <a:masterClrMapping/>
  </p:clrMapOvr>
  <mc:AlternateContent xmlns:mc="http://schemas.openxmlformats.org/markup-compatibility/2006" xmlns:p14="http://schemas.microsoft.com/office/powerpoint/2010/main">
    <mc:Choice Requires="p14">
      <p:transition spd="slow" p14:dur="2000" advTm="6396"/>
    </mc:Choice>
    <mc:Fallback xmlns="">
      <p:transition spd="slow" advTm="639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sp>
        <p:nvSpPr>
          <p:cNvPr id="5" name="文本框 4"/>
          <p:cNvSpPr txBox="1"/>
          <p:nvPr/>
        </p:nvSpPr>
        <p:spPr>
          <a:xfrm>
            <a:off x="3756079" y="1691867"/>
            <a:ext cx="4676722" cy="707886"/>
          </a:xfrm>
          <a:prstGeom prst="rect">
            <a:avLst/>
          </a:prstGeom>
          <a:noFill/>
        </p:spPr>
        <p:txBody>
          <a:bodyPr wrap="square" rtlCol="0">
            <a:spAutoFit/>
          </a:bodyPr>
          <a:lstStyle/>
          <a:p>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969643" y="2745193"/>
            <a:ext cx="1735958" cy="1631216"/>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专利提报</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人才</a:t>
            </a:r>
            <a:r>
              <a:rPr lang="zh-CN" altLang="en-US" sz="2000" b="1" dirty="0" smtClean="0">
                <a:latin typeface="微软雅黑" panose="020B0503020204020204" pitchFamily="34" charset="-122"/>
                <a:ea typeface="微软雅黑" panose="020B0503020204020204" pitchFamily="34" charset="-122"/>
              </a:rPr>
              <a:t>培养</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经验</a:t>
            </a:r>
            <a:r>
              <a:rPr lang="zh-CN" altLang="en-US" sz="2000" b="1" dirty="0" smtClean="0">
                <a:latin typeface="微软雅黑" panose="020B0503020204020204" pitchFamily="34" charset="-122"/>
                <a:ea typeface="微软雅黑" panose="020B0503020204020204" pitchFamily="34" charset="-122"/>
              </a:rPr>
              <a:t>沉淀</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158004"/>
      </p:ext>
    </p:extLst>
  </p:cSld>
  <p:clrMapOvr>
    <a:masterClrMapping/>
  </p:clrMapOvr>
  <mc:AlternateContent xmlns:mc="http://schemas.openxmlformats.org/markup-compatibility/2006" xmlns:p14="http://schemas.microsoft.com/office/powerpoint/2010/main">
    <mc:Choice Requires="p14">
      <p:transition spd="slow" p14:dur="2000" advTm="9778"/>
    </mc:Choice>
    <mc:Fallback xmlns="">
      <p:transition spd="slow" advTm="9778"/>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sp>
        <p:nvSpPr>
          <p:cNvPr id="5" name="文本框 4"/>
          <p:cNvSpPr txBox="1"/>
          <p:nvPr/>
        </p:nvSpPr>
        <p:spPr>
          <a:xfrm>
            <a:off x="592575" y="858747"/>
            <a:ext cx="10117055" cy="499624"/>
          </a:xfrm>
          <a:prstGeom prst="rect">
            <a:avLst/>
          </a:prstGeom>
          <a:noFill/>
        </p:spPr>
        <p:txBody>
          <a:bodyPr wrap="square" rtlCol="0">
            <a:spAutoFit/>
          </a:bodyPr>
          <a:lstStyle/>
          <a:p>
            <a:pPr>
              <a:lnSpc>
                <a:spcPct val="150000"/>
              </a:lnSpc>
              <a:spcAft>
                <a:spcPts val="600"/>
              </a:spcAft>
            </a:pP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专利提报</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aphicFrame>
        <p:nvGraphicFramePr>
          <p:cNvPr id="3" name="表格 2"/>
          <p:cNvGraphicFramePr/>
          <p:nvPr>
            <p:custDataLst>
              <p:tags r:id="rId1"/>
            </p:custDataLst>
            <p:extLst>
              <p:ext uri="{D42A27DB-BD31-4B8C-83A1-F6EECF244321}">
                <p14:modId xmlns:p14="http://schemas.microsoft.com/office/powerpoint/2010/main" val="1221071673"/>
              </p:ext>
            </p:extLst>
          </p:nvPr>
        </p:nvGraphicFramePr>
        <p:xfrm>
          <a:off x="978535" y="1452472"/>
          <a:ext cx="10243820" cy="2560320"/>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20000"/>
                    </a:ext>
                  </a:extLst>
                </a:gridCol>
                <a:gridCol w="7423150">
                  <a:extLst>
                    <a:ext uri="{9D8B030D-6E8A-4147-A177-3AD203B41FA5}">
                      <a16:colId xmlns:a16="http://schemas.microsoft.com/office/drawing/2014/main" val="20001"/>
                    </a:ext>
                  </a:extLst>
                </a:gridCol>
                <a:gridCol w="1029970">
                  <a:extLst>
                    <a:ext uri="{9D8B030D-6E8A-4147-A177-3AD203B41FA5}">
                      <a16:colId xmlns:a16="http://schemas.microsoft.com/office/drawing/2014/main" val="20002"/>
                    </a:ext>
                  </a:extLst>
                </a:gridCol>
              </a:tblGrid>
              <a:tr h="365760">
                <a:tc>
                  <a:txBody>
                    <a:bodyPr/>
                    <a:lstStyle/>
                    <a:p>
                      <a:pPr algn="ctr">
                        <a:buNone/>
                      </a:pPr>
                      <a:r>
                        <a:rPr lang="zh-CN" altLang="en-US" sz="1400">
                          <a:latin typeface="微软雅黑" panose="020B0503020204020204" pitchFamily="34" charset="-122"/>
                          <a:ea typeface="微软雅黑" panose="020B0503020204020204" pitchFamily="34" charset="-122"/>
                        </a:rPr>
                        <a:t>序列</a:t>
                      </a:r>
                    </a:p>
                  </a:txBody>
                  <a:tcPr/>
                </a:tc>
                <a:tc>
                  <a:txBody>
                    <a:bodyPr/>
                    <a:lstStyle/>
                    <a:p>
                      <a:pPr algn="ctr">
                        <a:buNone/>
                      </a:pPr>
                      <a:r>
                        <a:rPr lang="zh-CN" altLang="en-US" sz="1400">
                          <a:latin typeface="微软雅黑" panose="020B0503020204020204" pitchFamily="34" charset="-122"/>
                          <a:ea typeface="微软雅黑" panose="020B0503020204020204" pitchFamily="34" charset="-122"/>
                        </a:rPr>
                        <a:t>专利</a:t>
                      </a:r>
                    </a:p>
                  </a:txBody>
                  <a:tcPr/>
                </a:tc>
                <a:tc>
                  <a:txBody>
                    <a:bodyPr/>
                    <a:lstStyle/>
                    <a:p>
                      <a:pPr algn="ctr">
                        <a:buNone/>
                      </a:pPr>
                      <a:r>
                        <a:rPr lang="zh-CN" altLang="en-US" sz="1400">
                          <a:latin typeface="微软雅黑" panose="020B0503020204020204" pitchFamily="34" charset="-122"/>
                          <a:ea typeface="微软雅黑" panose="020B0503020204020204" pitchFamily="34" charset="-122"/>
                        </a:rPr>
                        <a:t>应用项目</a:t>
                      </a:r>
                    </a:p>
                  </a:txBody>
                  <a:tcPr/>
                </a:tc>
                <a:extLst>
                  <a:ext uri="{0D108BD9-81ED-4DB2-BD59-A6C34878D82A}">
                    <a16:rowId xmlns:a16="http://schemas.microsoft.com/office/drawing/2014/main" val="10000"/>
                  </a:ext>
                </a:extLst>
              </a:tr>
              <a:tr h="365760">
                <a:tc>
                  <a:txBody>
                    <a:bodyPr/>
                    <a:lstStyle/>
                    <a:p>
                      <a:pPr>
                        <a:buNone/>
                      </a:pPr>
                      <a:r>
                        <a:rPr lang="zh-CN" altLang="en-US" sz="1400" dirty="0">
                          <a:latin typeface="微软雅黑" panose="020B0503020204020204" pitchFamily="34" charset="-122"/>
                          <a:ea typeface="微软雅黑" panose="020B0503020204020204" pitchFamily="34" charset="-122"/>
                        </a:rPr>
                        <a:t>第一发明人</a:t>
                      </a:r>
                    </a:p>
                  </a:txBody>
                  <a:tcPr/>
                </a:tc>
                <a:tc>
                  <a:txBody>
                    <a:bodyPr/>
                    <a:lstStyle/>
                    <a:p>
                      <a:pPr>
                        <a:buNone/>
                      </a:pPr>
                      <a:r>
                        <a:rPr lang="zh-CN" altLang="en-US" sz="1400" dirty="0" smtClean="0">
                          <a:latin typeface="微软雅黑" panose="020B0503020204020204" pitchFamily="34" charset="-122"/>
                          <a:ea typeface="微软雅黑" panose="020B0503020204020204" pitchFamily="34" charset="-122"/>
                        </a:rPr>
                        <a:t>一种用于扫地机器人家庭环境的可通行地图与可达地图方案</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en-US" altLang="zh-CN" sz="1400">
                          <a:latin typeface="微软雅黑" panose="020B0503020204020204" pitchFamily="34" charset="-122"/>
                          <a:ea typeface="微软雅黑" panose="020B0503020204020204" pitchFamily="34" charset="-122"/>
                        </a:rPr>
                        <a:t>AX4</a:t>
                      </a:r>
                    </a:p>
                  </a:txBody>
                  <a:tcPr/>
                </a:tc>
                <a:extLst>
                  <a:ext uri="{0D108BD9-81ED-4DB2-BD59-A6C34878D82A}">
                    <a16:rowId xmlns:a16="http://schemas.microsoft.com/office/drawing/2014/main" val="10001"/>
                  </a:ext>
                </a:extLst>
              </a:tr>
              <a:tr h="365760">
                <a:tc>
                  <a:txBody>
                    <a:bodyPr/>
                    <a:lstStyle/>
                    <a:p>
                      <a:pPr>
                        <a:buNone/>
                      </a:pPr>
                      <a:r>
                        <a:rPr lang="zh-CN" altLang="en-US" sz="1400" dirty="0">
                          <a:latin typeface="微软雅黑" panose="020B0503020204020204" pitchFamily="34" charset="-122"/>
                          <a:ea typeface="微软雅黑" panose="020B0503020204020204" pitchFamily="34" charset="-122"/>
                          <a:sym typeface="+mn-ea"/>
                        </a:rPr>
                        <a:t>第二、三发明人</a:t>
                      </a:r>
                    </a:p>
                  </a:txBody>
                  <a:tcPr/>
                </a:tc>
                <a:tc>
                  <a:txBody>
                    <a:bodyPr/>
                    <a:lstStyle/>
                    <a:p>
                      <a:pP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基于结构光的悬崖、洼地检测方案</a:t>
                      </a:r>
                      <a:endParaRPr lang="zh-CN" altLang="en-US" sz="1400" dirty="0">
                        <a:latin typeface="微软雅黑" panose="020B0503020204020204" pitchFamily="34" charset="-122"/>
                        <a:ea typeface="微软雅黑" panose="020B0503020204020204" pitchFamily="34" charset="-122"/>
                        <a:sym typeface="+mn-ea"/>
                      </a:endParaRPr>
                    </a:p>
                  </a:txBody>
                  <a:tcPr/>
                </a:tc>
                <a:tc>
                  <a:txBody>
                    <a:bodyPr/>
                    <a:lstStyle/>
                    <a:p>
                      <a:pPr>
                        <a:buNone/>
                      </a:pPr>
                      <a:r>
                        <a:rPr lang="en-US" altLang="zh-CN" sz="1400">
                          <a:latin typeface="微软雅黑" panose="020B0503020204020204" pitchFamily="34" charset="-122"/>
                          <a:ea typeface="微软雅黑" panose="020B0503020204020204" pitchFamily="34" charset="-122"/>
                          <a:sym typeface="+mn-ea"/>
                        </a:rPr>
                        <a:t>AX4</a:t>
                      </a:r>
                    </a:p>
                  </a:txBody>
                  <a:tcPr/>
                </a:tc>
                <a:extLst>
                  <a:ext uri="{0D108BD9-81ED-4DB2-BD59-A6C34878D82A}">
                    <a16:rowId xmlns:a16="http://schemas.microsoft.com/office/drawing/2014/main" val="10003"/>
                  </a:ext>
                </a:extLst>
              </a:tr>
              <a:tr h="365760">
                <a:tc>
                  <a:txBody>
                    <a:bodyPr/>
                    <a:lstStyle/>
                    <a:p>
                      <a:pPr>
                        <a:buNone/>
                      </a:pPr>
                      <a:r>
                        <a:rPr lang="zh-CN" altLang="en-US" sz="1400">
                          <a:latin typeface="微软雅黑" panose="020B0503020204020204" pitchFamily="34" charset="-122"/>
                          <a:ea typeface="微软雅黑" panose="020B0503020204020204" pitchFamily="34" charset="-122"/>
                          <a:sym typeface="+mn-ea"/>
                        </a:rPr>
                        <a:t>第二、三发明人</a:t>
                      </a:r>
                    </a:p>
                  </a:txBody>
                  <a:tcPr/>
                </a:tc>
                <a:tc>
                  <a:txBody>
                    <a:bodyPr/>
                    <a:lstStyle/>
                    <a:p>
                      <a:pP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基于参考线的扫地机器人覆盖路径规划（分区）</a:t>
                      </a:r>
                    </a:p>
                  </a:txBody>
                  <a:tcPr/>
                </a:tc>
                <a:tc>
                  <a:txBody>
                    <a:bodyPr/>
                    <a:lstStyle/>
                    <a:p>
                      <a:pPr>
                        <a:buNone/>
                      </a:pPr>
                      <a:r>
                        <a:rPr lang="en-US" altLang="zh-CN" sz="1400">
                          <a:latin typeface="微软雅黑" panose="020B0503020204020204" pitchFamily="34" charset="-122"/>
                          <a:ea typeface="微软雅黑" panose="020B0503020204020204" pitchFamily="34" charset="-122"/>
                          <a:sym typeface="+mn-ea"/>
                        </a:rPr>
                        <a:t>AX4</a:t>
                      </a:r>
                    </a:p>
                  </a:txBody>
                  <a:tcPr/>
                </a:tc>
                <a:extLst>
                  <a:ext uri="{0D108BD9-81ED-4DB2-BD59-A6C34878D82A}">
                    <a16:rowId xmlns:a16="http://schemas.microsoft.com/office/drawing/2014/main" val="10004"/>
                  </a:ext>
                </a:extLst>
              </a:tr>
              <a:tr h="365760">
                <a:tc>
                  <a:txBody>
                    <a:bodyPr/>
                    <a:lstStyle/>
                    <a:p>
                      <a:pPr>
                        <a:buNone/>
                      </a:pPr>
                      <a:r>
                        <a:rPr lang="zh-CN" altLang="en-US" sz="1400" dirty="0">
                          <a:latin typeface="微软雅黑" panose="020B0503020204020204" pitchFamily="34" charset="-122"/>
                          <a:ea typeface="微软雅黑" panose="020B0503020204020204" pitchFamily="34" charset="-122"/>
                          <a:sym typeface="+mn-ea"/>
                        </a:rPr>
                        <a:t>第二、三发明人</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zh-CN" altLang="en-US" sz="1400" dirty="0">
                          <a:latin typeface="微软雅黑" panose="020B0503020204020204" pitchFamily="34" charset="-122"/>
                          <a:ea typeface="微软雅黑" panose="020B0503020204020204" pitchFamily="34" charset="-122"/>
                          <a:sym typeface="+mn-ea"/>
                        </a:rPr>
                        <a:t>基于参考线的扫地机器人覆盖路径规划（不分区）</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tc>
                  <a:txBody>
                    <a:bodyPr/>
                    <a:lstStyle/>
                    <a:p>
                      <a:pPr>
                        <a:buNone/>
                      </a:pPr>
                      <a:r>
                        <a:rPr lang="en-US" altLang="zh-CN" sz="1400" dirty="0">
                          <a:latin typeface="微软雅黑" panose="020B0503020204020204" pitchFamily="34" charset="-122"/>
                          <a:ea typeface="微软雅黑" panose="020B0503020204020204" pitchFamily="34" charset="-122"/>
                          <a:sym typeface="+mn-ea"/>
                        </a:rPr>
                        <a:t>AX4</a:t>
                      </a:r>
                    </a:p>
                  </a:txBody>
                  <a:tcPr/>
                </a:tc>
                <a:extLst>
                  <a:ext uri="{0D108BD9-81ED-4DB2-BD59-A6C34878D82A}">
                    <a16:rowId xmlns:a16="http://schemas.microsoft.com/office/drawing/2014/main" val="10005"/>
                  </a:ext>
                </a:extLst>
              </a:tr>
              <a:tr h="365760">
                <a:tc>
                  <a:txBody>
                    <a:bodyPr/>
                    <a:lstStyle/>
                    <a:p>
                      <a:pPr>
                        <a:buNone/>
                      </a:pPr>
                      <a:r>
                        <a:rPr lang="zh-CN" altLang="en-US" sz="1400" dirty="0" smtClean="0">
                          <a:latin typeface="微软雅黑" panose="020B0503020204020204" pitchFamily="34" charset="-122"/>
                          <a:ea typeface="微软雅黑" panose="020B0503020204020204" pitchFamily="34" charset="-122"/>
                        </a:rPr>
                        <a:t>第一发明人（在申）</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zh-CN" altLang="en-US" sz="1400" b="0" i="0" kern="1200" dirty="0" smtClean="0">
                          <a:solidFill>
                            <a:schemeClr val="dk1"/>
                          </a:solidFill>
                          <a:effectLst/>
                          <a:latin typeface="微软雅黑" panose="020B0503020204020204" pitchFamily="34" charset="-122"/>
                          <a:ea typeface="微软雅黑" panose="020B0503020204020204" pitchFamily="34" charset="-122"/>
                          <a:cs typeface="+mn-cs"/>
                        </a:rPr>
                        <a:t>一种用于室内扫地机器人的狭窄通道检测与维护方案</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en-US" altLang="zh-CN" sz="1400" dirty="0" smtClean="0">
                          <a:latin typeface="微软雅黑" panose="020B0503020204020204" pitchFamily="34" charset="-122"/>
                          <a:ea typeface="微软雅黑" panose="020B0503020204020204" pitchFamily="34" charset="-122"/>
                        </a:rPr>
                        <a:t>AX4</a:t>
                      </a:r>
                      <a:endParaRPr lang="en-US" altLang="zh-CN"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517883761"/>
                  </a:ext>
                </a:extLst>
              </a:tr>
              <a:tr h="365760">
                <a:tc>
                  <a:txBody>
                    <a:bodyPr/>
                    <a:lstStyle/>
                    <a:p>
                      <a:pPr>
                        <a:buNone/>
                      </a:pPr>
                      <a:r>
                        <a:rPr lang="zh-CN" altLang="en-US" sz="1400" dirty="0">
                          <a:latin typeface="微软雅黑" panose="020B0503020204020204" pitchFamily="34" charset="-122"/>
                          <a:ea typeface="微软雅黑" panose="020B0503020204020204" pitchFamily="34" charset="-122"/>
                          <a:sym typeface="+mn-ea"/>
                        </a:rPr>
                        <a:t>第一</a:t>
                      </a:r>
                      <a:r>
                        <a:rPr lang="zh-CN" altLang="en-US" sz="1400" dirty="0" smtClean="0">
                          <a:latin typeface="微软雅黑" panose="020B0503020204020204" pitchFamily="34" charset="-122"/>
                          <a:ea typeface="微软雅黑" panose="020B0503020204020204" pitchFamily="34" charset="-122"/>
                          <a:sym typeface="+mn-ea"/>
                        </a:rPr>
                        <a:t>发明人（在申）</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一种</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用于扫地机器人</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条形低矮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障碍物检测与维护方案</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en-US" altLang="zh-CN" sz="1400" dirty="0">
                          <a:latin typeface="微软雅黑" panose="020B0503020204020204" pitchFamily="34" charset="-122"/>
                          <a:ea typeface="微软雅黑" panose="020B0503020204020204" pitchFamily="34" charset="-122"/>
                        </a:rPr>
                        <a:t>AX4</a:t>
                      </a:r>
                    </a:p>
                  </a:txBody>
                  <a:tcPr/>
                </a:tc>
                <a:extLst>
                  <a:ext uri="{0D108BD9-81ED-4DB2-BD59-A6C34878D82A}">
                    <a16:rowId xmlns:a16="http://schemas.microsoft.com/office/drawing/2014/main" val="537610407"/>
                  </a:ext>
                </a:extLst>
              </a:tr>
            </a:tbl>
          </a:graphicData>
        </a:graphic>
      </p:graphicFrame>
      <p:sp>
        <p:nvSpPr>
          <p:cNvPr id="12" name="文本框 11"/>
          <p:cNvSpPr txBox="1"/>
          <p:nvPr/>
        </p:nvSpPr>
        <p:spPr>
          <a:xfrm>
            <a:off x="901620" y="4042806"/>
            <a:ext cx="10244455" cy="720725"/>
          </a:xfrm>
          <a:prstGeom prst="rect">
            <a:avLst/>
          </a:prstGeom>
          <a:noFill/>
        </p:spPr>
        <p:txBody>
          <a:bodyPr wrap="square" rtlCol="0">
            <a:no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共</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申请</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专利</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份</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份为第一发明人，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份为第二、三发明人，均已投入到量产项目中应用。</a:t>
            </a:r>
          </a:p>
          <a:p>
            <a:pPr>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另</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份</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在申请流程中。</a:t>
            </a:r>
          </a:p>
        </p:txBody>
      </p:sp>
      <p:sp>
        <p:nvSpPr>
          <p:cNvPr id="9" name="文本框 8"/>
          <p:cNvSpPr txBox="1"/>
          <p:nvPr/>
        </p:nvSpPr>
        <p:spPr>
          <a:xfrm>
            <a:off x="592575" y="4968669"/>
            <a:ext cx="10117055" cy="499624"/>
          </a:xfrm>
          <a:prstGeom prst="rect">
            <a:avLst/>
          </a:prstGeom>
          <a:noFill/>
        </p:spPr>
        <p:txBody>
          <a:bodyPr wrap="square" rtlCol="0">
            <a:spAutoFit/>
          </a:bodyPr>
          <a:lstStyle/>
          <a:p>
            <a:pPr>
              <a:lnSpc>
                <a:spcPct val="150000"/>
              </a:lnSpc>
              <a:spcAft>
                <a:spcPts val="600"/>
              </a:spcAft>
            </a:pP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人才培养</a:t>
            </a:r>
          </a:p>
        </p:txBody>
      </p:sp>
      <p:sp>
        <p:nvSpPr>
          <p:cNvPr id="10" name="文本框 9"/>
          <p:cNvSpPr txBox="1"/>
          <p:nvPr/>
        </p:nvSpPr>
        <p:spPr>
          <a:xfrm>
            <a:off x="901620" y="5521754"/>
            <a:ext cx="9897278" cy="630555"/>
          </a:xfrm>
          <a:prstGeom prst="rect">
            <a:avLst/>
          </a:prstGeom>
          <a:noFill/>
        </p:spPr>
        <p:txBody>
          <a:bodyPr wrap="square" rtlCol="0">
            <a:no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担任贺超同学的入职培养导师，</a:t>
            </a:r>
            <a:r>
              <a:rPr lang="zh-CN" altLang="en-US" sz="1400" dirty="0" smtClean="0">
                <a:latin typeface="微软雅黑" panose="020B0503020204020204" pitchFamily="34" charset="-122"/>
                <a:ea typeface="微软雅黑" panose="020B0503020204020204" pitchFamily="34" charset="-122"/>
              </a:rPr>
              <a:t>培养</a:t>
            </a:r>
            <a:r>
              <a:rPr lang="zh-CN" altLang="en-US" sz="1400" dirty="0">
                <a:latin typeface="微软雅黑" panose="020B0503020204020204" pitchFamily="34" charset="-122"/>
                <a:ea typeface="微软雅黑" panose="020B0503020204020204" pitchFamily="34" charset="-122"/>
              </a:rPr>
              <a:t>周期 </a:t>
            </a:r>
            <a:r>
              <a:rPr lang="en-US" altLang="zh-CN" sz="1400" dirty="0">
                <a:latin typeface="微软雅黑" panose="020B0503020204020204" pitchFamily="34" charset="-122"/>
                <a:ea typeface="微软雅黑" panose="020B0503020204020204" pitchFamily="34" charset="-122"/>
              </a:rPr>
              <a:t>2024/04/10 - </a:t>
            </a:r>
            <a:r>
              <a:rPr lang="en-US" altLang="zh-CN" sz="1400" dirty="0" smtClean="0">
                <a:latin typeface="微软雅黑" panose="020B0503020204020204" pitchFamily="34" charset="-122"/>
                <a:ea typeface="微软雅黑" panose="020B0503020204020204" pitchFamily="34" charset="-122"/>
              </a:rPr>
              <a:t>2024/10/10</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贺超</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同学迅速</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融入团队氛围</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，任务</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交付过程中屡</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获好评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4209267"/>
      </p:ext>
    </p:extLst>
  </p:cSld>
  <p:clrMapOvr>
    <a:masterClrMapping/>
  </p:clrMapOvr>
  <mc:AlternateContent xmlns:mc="http://schemas.openxmlformats.org/markup-compatibility/2006" xmlns:p14="http://schemas.microsoft.com/office/powerpoint/2010/main">
    <mc:Choice Requires="p14">
      <p:transition spd="slow" p14:dur="2000" advTm="32570"/>
    </mc:Choice>
    <mc:Fallback xmlns="">
      <p:transition spd="slow" advTm="325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594072" y="2839564"/>
            <a:ext cx="5729143" cy="1384995"/>
          </a:xfrm>
          <a:prstGeom prst="rect">
            <a:avLst/>
          </a:prstGeom>
          <a:noFill/>
        </p:spPr>
        <p:txBody>
          <a:bodyPr wrap="square" rtlCol="0">
            <a:spAutoFit/>
          </a:bodyPr>
          <a:lstStyle/>
          <a:p>
            <a:pPr>
              <a:lnSpc>
                <a:spcPct val="150000"/>
              </a:lnSpc>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算法性能分析脚本：</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算法耗时性能的优化至关重要。通过日志捕获某个算法模块多次运行的耗时结果，输出耗时均值、方差、分位点等关键指标来评估算法的性能。帮助大家更好得优化算法。</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024124" y="1178722"/>
            <a:ext cx="4481239" cy="738664"/>
          </a:xfrm>
          <a:prstGeom prst="rect">
            <a:avLst/>
          </a:prstGeom>
          <a:noFill/>
        </p:spPr>
        <p:txBody>
          <a:bodyPr wrap="square" rtlCol="0">
            <a:spAutoFit/>
          </a:bodyPr>
          <a:lstStyle/>
          <a:p>
            <a:pPr>
              <a:lnSpc>
                <a:spcPct val="150000"/>
              </a:lnSpc>
            </a:pPr>
            <a:r>
              <a:rPr lang="en-US" sz="1400" dirty="0" smtClean="0">
                <a:latin typeface="微软雅黑" panose="020B0503020204020204" pitchFamily="34" charset="-122"/>
                <a:ea typeface="微软雅黑" panose="020B0503020204020204" pitchFamily="34" charset="-122"/>
                <a:cs typeface="微软雅黑" panose="020B0503020204020204" pitchFamily="34" charset="-122"/>
              </a:rPr>
              <a:t>4.   App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端通用</a:t>
            </a:r>
            <a:r>
              <a:rPr lang="en-US" altLang="zh-CN" sz="1400" dirty="0" err="1" smtClean="0">
                <a:latin typeface="微软雅黑" panose="020B0503020204020204" pitchFamily="34" charset="-122"/>
                <a:ea typeface="微软雅黑" panose="020B0503020204020204" pitchFamily="34" charset="-122"/>
                <a:cs typeface="微软雅黑" panose="020B0503020204020204" pitchFamily="34" charset="-122"/>
              </a:rPr>
              <a:t>DebugMap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帮助开发同学在</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真机实时运行</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时快速分析</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问题</a:t>
            </a:r>
          </a:p>
        </p:txBody>
      </p:sp>
      <p:pic>
        <p:nvPicPr>
          <p:cNvPr id="14" name="图片 13" descr="App端口debugmap"/>
          <p:cNvPicPr>
            <a:picLocks noChangeAspect="1"/>
          </p:cNvPicPr>
          <p:nvPr/>
        </p:nvPicPr>
        <p:blipFill>
          <a:blip r:embed="rId3"/>
          <a:srcRect t="18152" b="2339"/>
          <a:stretch>
            <a:fillRect/>
          </a:stretch>
        </p:blipFill>
        <p:spPr>
          <a:xfrm>
            <a:off x="9682123" y="2471553"/>
            <a:ext cx="2217420" cy="2982688"/>
          </a:xfrm>
          <a:prstGeom prst="rect">
            <a:avLst/>
          </a:prstGeom>
        </p:spPr>
      </p:pic>
      <p:sp>
        <p:nvSpPr>
          <p:cNvPr id="11" name="文本框 10"/>
          <p:cNvSpPr txBox="1"/>
          <p:nvPr/>
        </p:nvSpPr>
        <p:spPr>
          <a:xfrm>
            <a:off x="516582" y="624724"/>
            <a:ext cx="1975409" cy="553998"/>
          </a:xfrm>
          <a:prstGeom prst="rect">
            <a:avLst/>
          </a:prstGeom>
          <a:noFill/>
        </p:spPr>
        <p:txBody>
          <a:bodyPr wrap="square" rtlCol="0">
            <a:spAutoFit/>
          </a:bodyPr>
          <a:lstStyle/>
          <a:p>
            <a:pPr>
              <a:lnSpc>
                <a:spcPct val="150000"/>
              </a:lnSpc>
              <a:spcAft>
                <a:spcPts val="600"/>
              </a:spcAft>
            </a:pP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经验沉淀</a:t>
            </a:r>
          </a:p>
        </p:txBody>
      </p:sp>
      <p:sp>
        <p:nvSpPr>
          <p:cNvPr id="12" name="文本框 11"/>
          <p:cNvSpPr txBox="1"/>
          <p:nvPr/>
        </p:nvSpPr>
        <p:spPr>
          <a:xfrm>
            <a:off x="594072" y="1238803"/>
            <a:ext cx="5623053" cy="1389380"/>
          </a:xfrm>
          <a:prstGeom prst="rect">
            <a:avLst/>
          </a:prstGeom>
          <a:noFill/>
        </p:spPr>
        <p:txBody>
          <a:bodyPr wrap="square" rtlCol="0">
            <a:noAutofit/>
          </a:bodyPr>
          <a:lstStyle/>
          <a:p>
            <a:pPr marL="342900" indent="-342900">
              <a:lnSpc>
                <a:spcPct val="150000"/>
              </a:lnSpc>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Planning</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框架类图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1400" dirty="0">
                <a:latin typeface="微软雅黑" panose="020B0503020204020204" pitchFamily="34" charset="-122"/>
                <a:ea typeface="微软雅黑" panose="020B0503020204020204" pitchFamily="34" charset="-122"/>
                <a:cs typeface="微软雅黑" panose="020B0503020204020204" pitchFamily="34" charset="-122"/>
              </a:rPr>
              <a:t>Mapping</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框架类图</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帮助新同学快速熟悉代码结构。</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mj-lt"/>
              <a:buAutoNum type="arabicPeriod"/>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《操作速查All In One》 </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OTA</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怎么用？打包在哪打？平时</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开发与测试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过程中的各种操作太多，</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新</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同学</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不知道</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或者记不住，查这份文档就行。</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4330" y="2471553"/>
            <a:ext cx="2479336" cy="3054305"/>
          </a:xfrm>
          <a:prstGeom prst="rect">
            <a:avLst/>
          </a:prstGeom>
        </p:spPr>
      </p:pic>
      <p:grpSp>
        <p:nvGrpSpPr>
          <p:cNvPr id="2" name="组合 1"/>
          <p:cNvGrpSpPr/>
          <p:nvPr/>
        </p:nvGrpSpPr>
        <p:grpSpPr>
          <a:xfrm>
            <a:off x="704820" y="4345503"/>
            <a:ext cx="5626119" cy="2019065"/>
            <a:chOff x="477111" y="3894543"/>
            <a:chExt cx="5838190" cy="2665382"/>
          </a:xfrm>
        </p:grpSpPr>
        <p:pic>
          <p:nvPicPr>
            <p:cNvPr id="10" name="图片 9" descr="profiler"/>
            <p:cNvPicPr>
              <a:picLocks noChangeAspect="1"/>
            </p:cNvPicPr>
            <p:nvPr/>
          </p:nvPicPr>
          <p:blipFill>
            <a:blip r:embed="rId5"/>
            <a:stretch>
              <a:fillRect/>
            </a:stretch>
          </p:blipFill>
          <p:spPr>
            <a:xfrm>
              <a:off x="477111" y="3894543"/>
              <a:ext cx="5838190" cy="2421255"/>
            </a:xfrm>
            <a:prstGeom prst="rect">
              <a:avLst/>
            </a:prstGeom>
          </p:spPr>
        </p:pic>
        <p:sp>
          <p:nvSpPr>
            <p:cNvPr id="15" name="矩形 14"/>
            <p:cNvSpPr/>
            <p:nvPr/>
          </p:nvSpPr>
          <p:spPr>
            <a:xfrm>
              <a:off x="2522979" y="6307207"/>
              <a:ext cx="1589646" cy="252718"/>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：算法性能分析工具</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7573067" y="5648968"/>
            <a:ext cx="1284775"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：新人操作指引</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9934092" y="5640980"/>
            <a:ext cx="1713482"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通用</a:t>
            </a:r>
            <a:r>
              <a:rPr lang="en-US" altLang="zh-CN" sz="1000" spc="-1" dirty="0" err="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DebugMap</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4079"/>
    </mc:Choice>
    <mc:Fallback xmlns="">
      <p:transition spd="slow" advTm="6407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 name="文本框 14"/>
          <p:cNvSpPr txBox="1"/>
          <p:nvPr/>
        </p:nvSpPr>
        <p:spPr>
          <a:xfrm>
            <a:off x="516582" y="1202715"/>
            <a:ext cx="9100185" cy="1383665"/>
          </a:xfrm>
          <a:prstGeom prst="rect">
            <a:avLst/>
          </a:prstGeom>
          <a:noFill/>
        </p:spPr>
        <p:txBody>
          <a:bodyPr wrap="square" rtlCol="0">
            <a:spAutoFit/>
          </a:bodyPr>
          <a:lstStyle/>
          <a:p>
            <a:pPr indent="0">
              <a:lnSpc>
                <a:spcPct val="150000"/>
              </a:lnSpc>
              <a:buFont typeface="Arial" panose="020B0604020202020204" pitchFamily="34" charset="0"/>
              <a:buNone/>
            </a:pPr>
            <a:r>
              <a:rPr lang="en-US" altLang="zh-CN" sz="1400" dirty="0" smtClean="0">
                <a:latin typeface="微软雅黑" panose="020B0503020204020204" pitchFamily="34" charset="-122"/>
                <a:ea typeface="微软雅黑" panose="020B0503020204020204" pitchFamily="34" charset="-122"/>
                <a:sym typeface="+mn-ea"/>
              </a:rPr>
              <a:t>5.   </a:t>
            </a:r>
            <a:r>
              <a:rPr lang="zh-CN" altLang="en-US" sz="1400" dirty="0" smtClean="0">
                <a:latin typeface="微软雅黑" panose="020B0503020204020204" pitchFamily="34" charset="-122"/>
                <a:ea typeface="微软雅黑" panose="020B0503020204020204" pitchFamily="34" charset="-122"/>
                <a:sym typeface="+mn-ea"/>
              </a:rPr>
              <a:t>代码</a:t>
            </a:r>
            <a:r>
              <a:rPr lang="zh-CN" altLang="en-US" sz="1400" dirty="0">
                <a:latin typeface="微软雅黑" panose="020B0503020204020204" pitchFamily="34" charset="-122"/>
                <a:ea typeface="微软雅黑" panose="020B0503020204020204" pitchFamily="34" charset="-122"/>
                <a:sym typeface="+mn-ea"/>
              </a:rPr>
              <a:t>质量工程：</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作为部门接口人，推动部门代码质量提升</a:t>
            </a:r>
            <a:r>
              <a:rPr lang="zh-CN" altLang="en-US" sz="1400" dirty="0" smtClean="0">
                <a:latin typeface="微软雅黑" panose="020B0503020204020204" pitchFamily="34" charset="-122"/>
                <a:ea typeface="微软雅黑" panose="020B0503020204020204" pitchFamily="34" charset="-122"/>
              </a:rPr>
              <a:t>，代</a:t>
            </a:r>
            <a:r>
              <a:rPr lang="zh-CN" altLang="en-US" sz="1400" dirty="0">
                <a:latin typeface="微软雅黑" panose="020B0503020204020204" pitchFamily="34" charset="-122"/>
                <a:ea typeface="微软雅黑" panose="020B0503020204020204" pitchFamily="34" charset="-122"/>
              </a:rPr>
              <a:t>部门领取阶段金奖</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总结输出</a:t>
            </a:r>
            <a:r>
              <a:rPr lang="zh-CN" altLang="en-US" sz="1400" dirty="0" smtClean="0">
                <a:latin typeface="微软雅黑" panose="020B0503020204020204" pitchFamily="34" charset="-122"/>
                <a:ea typeface="微软雅黑" panose="020B0503020204020204" pitchFamily="34" charset="-122"/>
              </a:rPr>
              <a:t>《代码质量</a:t>
            </a:r>
            <a:r>
              <a:rPr lang="zh-CN" altLang="en-US" sz="1400" dirty="0" smtClean="0">
                <a:latin typeface="微软雅黑" panose="020B0503020204020204" pitchFamily="34" charset="-122"/>
                <a:ea typeface="微软雅黑" panose="020B0503020204020204" pitchFamily="34" charset="-122"/>
                <a:sym typeface="+mn-ea"/>
              </a:rPr>
              <a:t>各项</a:t>
            </a:r>
            <a:r>
              <a:rPr lang="zh-CN" altLang="en-US" sz="1400" dirty="0" smtClean="0">
                <a:latin typeface="微软雅黑" panose="020B0503020204020204" pitchFamily="34" charset="-122"/>
                <a:ea typeface="微软雅黑" panose="020B0503020204020204" pitchFamily="34" charset="-122"/>
              </a:rPr>
              <a:t>指标解释与优化建议》讲义</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总结输出《常见悬挂引用写法示例》，并与</a:t>
            </a:r>
            <a:r>
              <a:rPr lang="en-US" altLang="zh-CN" sz="1400" dirty="0" err="1">
                <a:latin typeface="微软雅黑" panose="020B0503020204020204" pitchFamily="34" charset="-122"/>
                <a:ea typeface="微软雅黑" panose="020B0503020204020204" pitchFamily="34" charset="-122"/>
              </a:rPr>
              <a:t>coverity</a:t>
            </a:r>
            <a:r>
              <a:rPr lang="zh-CN" altLang="en-US" sz="1400" dirty="0">
                <a:latin typeface="微软雅黑" panose="020B0503020204020204" pitchFamily="34" charset="-122"/>
                <a:ea typeface="微软雅黑" panose="020B0503020204020204" pitchFamily="34" charset="-122"/>
              </a:rPr>
              <a:t>供应商沟通其未能检出的案例</a:t>
            </a:r>
          </a:p>
        </p:txBody>
      </p:sp>
      <p:pic>
        <p:nvPicPr>
          <p:cNvPr id="16" name="图片 15" descr="daimazhiliangcoverityreply"/>
          <p:cNvPicPr>
            <a:picLocks noChangeAspect="1"/>
          </p:cNvPicPr>
          <p:nvPr/>
        </p:nvPicPr>
        <p:blipFill>
          <a:blip r:embed="rId3"/>
          <a:stretch>
            <a:fillRect/>
          </a:stretch>
        </p:blipFill>
        <p:spPr>
          <a:xfrm flipV="1">
            <a:off x="3572510" y="4496435"/>
            <a:ext cx="3497580" cy="1616075"/>
          </a:xfrm>
          <a:prstGeom prst="rect">
            <a:avLst/>
          </a:prstGeom>
        </p:spPr>
      </p:pic>
      <p:grpSp>
        <p:nvGrpSpPr>
          <p:cNvPr id="2" name="组合 1"/>
          <p:cNvGrpSpPr/>
          <p:nvPr/>
        </p:nvGrpSpPr>
        <p:grpSpPr>
          <a:xfrm>
            <a:off x="923290" y="2846070"/>
            <a:ext cx="2331085" cy="3122930"/>
            <a:chOff x="1676" y="5046"/>
            <a:chExt cx="3214" cy="4477"/>
          </a:xfrm>
        </p:grpSpPr>
        <p:pic>
          <p:nvPicPr>
            <p:cNvPr id="17" name="图片 16" descr="daimazhiliangzhixing"/>
            <p:cNvPicPr>
              <a:picLocks noChangeAspect="1"/>
            </p:cNvPicPr>
            <p:nvPr/>
          </p:nvPicPr>
          <p:blipFill>
            <a:blip r:embed="rId4"/>
            <a:srcRect t="47647" b="13971"/>
            <a:stretch>
              <a:fillRect/>
            </a:stretch>
          </p:blipFill>
          <p:spPr>
            <a:xfrm>
              <a:off x="1676" y="6849"/>
              <a:ext cx="3215" cy="2675"/>
            </a:xfrm>
            <a:prstGeom prst="rect">
              <a:avLst/>
            </a:prstGeom>
          </p:spPr>
        </p:pic>
        <p:pic>
          <p:nvPicPr>
            <p:cNvPr id="18" name="图片 17" descr="daimazhiliangzhixing2"/>
            <p:cNvPicPr>
              <a:picLocks noChangeAspect="1"/>
            </p:cNvPicPr>
            <p:nvPr/>
          </p:nvPicPr>
          <p:blipFill>
            <a:blip r:embed="rId5"/>
            <a:stretch>
              <a:fillRect/>
            </a:stretch>
          </p:blipFill>
          <p:spPr>
            <a:xfrm>
              <a:off x="1688" y="5046"/>
              <a:ext cx="3203" cy="1803"/>
            </a:xfrm>
            <a:prstGeom prst="rect">
              <a:avLst/>
            </a:prstGeom>
          </p:spPr>
        </p:pic>
      </p:grpSp>
      <p:pic>
        <p:nvPicPr>
          <p:cNvPr id="19" name="图片 18" descr="代码质量工程-coverity缺陷"/>
          <p:cNvPicPr>
            <a:picLocks noChangeAspect="1"/>
          </p:cNvPicPr>
          <p:nvPr/>
        </p:nvPicPr>
        <p:blipFill>
          <a:blip r:embed="rId6"/>
          <a:stretch>
            <a:fillRect/>
          </a:stretch>
        </p:blipFill>
        <p:spPr>
          <a:xfrm>
            <a:off x="3620135" y="2846070"/>
            <a:ext cx="3449955" cy="1650365"/>
          </a:xfrm>
          <a:prstGeom prst="rect">
            <a:avLst/>
          </a:prstGeom>
        </p:spPr>
      </p:pic>
      <p:pic>
        <p:nvPicPr>
          <p:cNvPr id="20" name="图片 19" descr="代码质量指标解释"/>
          <p:cNvPicPr>
            <a:picLocks noChangeAspect="1"/>
          </p:cNvPicPr>
          <p:nvPr/>
        </p:nvPicPr>
        <p:blipFill>
          <a:blip r:embed="rId7"/>
          <a:stretch>
            <a:fillRect/>
          </a:stretch>
        </p:blipFill>
        <p:spPr>
          <a:xfrm>
            <a:off x="8065062" y="624724"/>
            <a:ext cx="2568575" cy="5457190"/>
          </a:xfrm>
          <a:prstGeom prst="rect">
            <a:avLst/>
          </a:prstGeom>
        </p:spPr>
      </p:pic>
      <p:sp>
        <p:nvSpPr>
          <p:cNvPr id="14" name="文本框 13"/>
          <p:cNvSpPr txBox="1"/>
          <p:nvPr/>
        </p:nvSpPr>
        <p:spPr>
          <a:xfrm>
            <a:off x="516582" y="624724"/>
            <a:ext cx="10117055" cy="499624"/>
          </a:xfrm>
          <a:prstGeom prst="rect">
            <a:avLst/>
          </a:prstGeom>
          <a:noFill/>
        </p:spPr>
        <p:txBody>
          <a:bodyPr wrap="square" rtlCol="0">
            <a:spAutoFit/>
          </a:bodyPr>
          <a:lstStyle/>
          <a:p>
            <a:pPr>
              <a:lnSpc>
                <a:spcPct val="150000"/>
              </a:lnSpc>
              <a:spcAft>
                <a:spcPts val="600"/>
              </a:spcAft>
            </a:pP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经验沉淀</a:t>
            </a:r>
          </a:p>
        </p:txBody>
      </p:sp>
      <p:sp>
        <p:nvSpPr>
          <p:cNvPr id="21" name="矩形 20"/>
          <p:cNvSpPr/>
          <p:nvPr/>
        </p:nvSpPr>
        <p:spPr>
          <a:xfrm>
            <a:off x="8683041" y="6112510"/>
            <a:ext cx="1284775"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：代码指标讲义</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2825813" y="6166009"/>
            <a:ext cx="1797223" cy="246221"/>
          </a:xfrm>
          <a:prstGeom prst="rect">
            <a:avLst/>
          </a:prstGeom>
        </p:spPr>
        <p:txBody>
          <a:bodyPr wrap="none">
            <a:spAutoFit/>
          </a:bodyPr>
          <a:lstStyle/>
          <a:p>
            <a:pPr marL="0" lvl="1" algn="l"/>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：代码质量工程阶段成果</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2537"/>
    </mc:Choice>
    <mc:Fallback xmlns="">
      <p:transition spd="slow" advTm="5253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专业影响力和贡献</a:t>
            </a:r>
          </a:p>
        </p:txBody>
      </p:sp>
      <p:sp>
        <p:nvSpPr>
          <p:cNvPr id="5" name="文本框 4"/>
          <p:cNvSpPr txBox="1"/>
          <p:nvPr/>
        </p:nvSpPr>
        <p:spPr>
          <a:xfrm>
            <a:off x="5731308" y="915167"/>
            <a:ext cx="729385" cy="499624"/>
          </a:xfrm>
          <a:prstGeom prst="rect">
            <a:avLst/>
          </a:prstGeom>
          <a:noFill/>
        </p:spPr>
        <p:txBody>
          <a:bodyPr wrap="square" rtlCol="0">
            <a:spAutoFit/>
          </a:bodyPr>
          <a:lstStyle/>
          <a:p>
            <a:pPr>
              <a:lnSpc>
                <a:spcPct val="150000"/>
              </a:lnSpc>
              <a:spcAft>
                <a:spcPts val="600"/>
              </a:spcAft>
            </a:pPr>
            <a:r>
              <a:rPr lang="zh-CN" altLang="en-US" sz="2000" dirty="0" smtClean="0">
                <a:latin typeface="微软雅黑" panose="020B0503020204020204" pitchFamily="34" charset="-122"/>
                <a:ea typeface="微软雅黑" panose="020B0503020204020204" pitchFamily="34" charset="-122"/>
              </a:rPr>
              <a:t>总结</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aphicFrame>
        <p:nvGraphicFramePr>
          <p:cNvPr id="2" name="表格 1"/>
          <p:cNvGraphicFramePr>
            <a:graphicFrameLocks noGrp="1"/>
          </p:cNvGraphicFramePr>
          <p:nvPr>
            <p:extLst>
              <p:ext uri="{D42A27DB-BD31-4B8C-83A1-F6EECF244321}">
                <p14:modId xmlns:p14="http://schemas.microsoft.com/office/powerpoint/2010/main" val="795540732"/>
              </p:ext>
            </p:extLst>
          </p:nvPr>
        </p:nvGraphicFramePr>
        <p:xfrm>
          <a:off x="1163320" y="1536711"/>
          <a:ext cx="9865360" cy="4276805"/>
        </p:xfrm>
        <a:graphic>
          <a:graphicData uri="http://schemas.openxmlformats.org/drawingml/2006/table">
            <a:tbl>
              <a:tblPr firstCol="1">
                <a:tableStyleId>{5C22544A-7EE6-4342-B048-85BDC9FD1C3A}</a:tableStyleId>
              </a:tblPr>
              <a:tblGrid>
                <a:gridCol w="2472036">
                  <a:extLst>
                    <a:ext uri="{9D8B030D-6E8A-4147-A177-3AD203B41FA5}">
                      <a16:colId xmlns:a16="http://schemas.microsoft.com/office/drawing/2014/main" val="3753568062"/>
                    </a:ext>
                  </a:extLst>
                </a:gridCol>
                <a:gridCol w="7393324">
                  <a:extLst>
                    <a:ext uri="{9D8B030D-6E8A-4147-A177-3AD203B41FA5}">
                      <a16:colId xmlns:a16="http://schemas.microsoft.com/office/drawing/2014/main" val="3255141244"/>
                    </a:ext>
                  </a:extLst>
                </a:gridCol>
              </a:tblGrid>
              <a:tr h="390605">
                <a:tc rowSpan="6">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endParaRPr lang="en-US" altLang="zh-CN" sz="1400" dirty="0" smtClean="0">
                        <a:latin typeface="微软雅黑" panose="020B0503020204020204" pitchFamily="34" charset="-122"/>
                        <a:ea typeface="微软雅黑" panose="020B0503020204020204" pitchFamily="34" charset="-122"/>
                      </a:endParaRPr>
                    </a:p>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专利提报</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buNone/>
                      </a:pPr>
                      <a:r>
                        <a:rPr lang="zh-CN" altLang="en-US" sz="1400" dirty="0" smtClean="0">
                          <a:latin typeface="微软雅黑" panose="020B0503020204020204" pitchFamily="34" charset="-122"/>
                          <a:ea typeface="微软雅黑" panose="020B0503020204020204" pitchFamily="34" charset="-122"/>
                        </a:rPr>
                        <a:t>一种用于扫地机器人家庭环境的可通行地图与可达地图方案</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20705928"/>
                  </a:ext>
                </a:extLst>
              </a:tr>
              <a:tr h="300461">
                <a:tc vMerge="1">
                  <a:txBody>
                    <a:bodyPr/>
                    <a:lstStyle/>
                    <a:p>
                      <a:endParaRPr lang="zh-CN" altLang="en-US" dirty="0"/>
                    </a:p>
                  </a:txBody>
                  <a:tcPr/>
                </a:tc>
                <a:tc>
                  <a:txBody>
                    <a:bodyPr/>
                    <a:lstStyle/>
                    <a:p>
                      <a:pP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基于结构光的悬崖、洼地检测方案</a:t>
                      </a:r>
                      <a:endParaRPr lang="zh-CN" altLang="en-US" sz="1400" dirty="0">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683478073"/>
                  </a:ext>
                </a:extLst>
              </a:tr>
              <a:tr h="300461">
                <a:tc vMerge="1">
                  <a:txBody>
                    <a:bodyPr/>
                    <a:lstStyle/>
                    <a:p>
                      <a:endParaRPr lang="zh-CN" altLang="en-US" dirty="0"/>
                    </a:p>
                  </a:txBody>
                  <a:tcPr/>
                </a:tc>
                <a:tc>
                  <a:txBody>
                    <a:bodyPr/>
                    <a:lstStyle/>
                    <a:p>
                      <a:pP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基于参考线的扫地机器人覆盖路径规划（分区）</a:t>
                      </a:r>
                    </a:p>
                  </a:txBody>
                  <a:tcPr/>
                </a:tc>
                <a:extLst>
                  <a:ext uri="{0D108BD9-81ED-4DB2-BD59-A6C34878D82A}">
                    <a16:rowId xmlns:a16="http://schemas.microsoft.com/office/drawing/2014/main" val="3505108243"/>
                  </a:ext>
                </a:extLst>
              </a:tr>
              <a:tr h="300461">
                <a:tc vMerge="1">
                  <a:txBody>
                    <a:bodyPr/>
                    <a:lstStyle/>
                    <a:p>
                      <a:endParaRPr lang="zh-CN" altLang="en-US" dirty="0"/>
                    </a:p>
                  </a:txBody>
                  <a:tcPr/>
                </a:tc>
                <a:tc>
                  <a:txBody>
                    <a:bodyPr/>
                    <a:lstStyle/>
                    <a:p>
                      <a:pPr>
                        <a:buNone/>
                      </a:pPr>
                      <a:r>
                        <a:rPr lang="zh-CN" altLang="en-US" sz="1400" dirty="0">
                          <a:latin typeface="微软雅黑" panose="020B0503020204020204" pitchFamily="34" charset="-122"/>
                          <a:ea typeface="微软雅黑" panose="020B0503020204020204" pitchFamily="34" charset="-122"/>
                          <a:sym typeface="+mn-ea"/>
                        </a:rPr>
                        <a:t>基于参考线的扫地机器人覆盖路径规划（不分区）</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extLst>
                  <a:ext uri="{0D108BD9-81ED-4DB2-BD59-A6C34878D82A}">
                    <a16:rowId xmlns:a16="http://schemas.microsoft.com/office/drawing/2014/main" val="3073911073"/>
                  </a:ext>
                </a:extLst>
              </a:tr>
              <a:tr h="300461">
                <a:tc vMerge="1">
                  <a:txBody>
                    <a:bodyPr/>
                    <a:lstStyle/>
                    <a:p>
                      <a:endParaRPr lang="zh-CN" altLang="en-US" dirty="0"/>
                    </a:p>
                  </a:txBody>
                  <a:tcPr/>
                </a:tc>
                <a:tc>
                  <a:txBody>
                    <a:bodyPr/>
                    <a:lstStyle/>
                    <a:p>
                      <a:pPr>
                        <a:buNone/>
                      </a:pPr>
                      <a:r>
                        <a:rPr lang="zh-CN" altLang="en-US" sz="1400" b="0" i="0" kern="1200" dirty="0" smtClean="0">
                          <a:solidFill>
                            <a:schemeClr val="dk1"/>
                          </a:solidFill>
                          <a:effectLst/>
                          <a:latin typeface="微软雅黑" panose="020B0503020204020204" pitchFamily="34" charset="-122"/>
                          <a:ea typeface="微软雅黑" panose="020B0503020204020204" pitchFamily="34" charset="-122"/>
                          <a:cs typeface="+mn-cs"/>
                        </a:rPr>
                        <a:t>（在申）一种用于室内扫地机器人的狭窄通道检测与维护方案</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25880230"/>
                  </a:ext>
                </a:extLst>
              </a:tr>
              <a:tr h="300461">
                <a:tc vMerge="1">
                  <a:txBody>
                    <a:bodyPr/>
                    <a:lstStyle/>
                    <a:p>
                      <a:endParaRPr lang="zh-CN" altLang="en-US" dirty="0"/>
                    </a:p>
                  </a:txBody>
                  <a:tcPr/>
                </a:tc>
                <a:tc>
                  <a:txBody>
                    <a:bodyPr/>
                    <a:lstStyle/>
                    <a:p>
                      <a:pPr>
                        <a:buNone/>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（在申）一</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种</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用于扫地机器人</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条形低矮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障碍物检测与维护方案</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37979288"/>
                  </a:ext>
                </a:extLst>
              </a:tr>
              <a:tr h="300461">
                <a:tc>
                  <a:txBody>
                    <a:bodyPr/>
                    <a:lstStyle/>
                    <a:p>
                      <a:pPr algn="ctr"/>
                      <a:r>
                        <a:rPr lang="zh-CN" altLang="en-US" sz="1400" dirty="0" smtClean="0">
                          <a:latin typeface="微软雅黑" panose="020B0503020204020204" pitchFamily="34" charset="-122"/>
                          <a:ea typeface="微软雅黑" panose="020B0503020204020204" pitchFamily="34" charset="-122"/>
                        </a:rPr>
                        <a:t>人才培养</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贺超，培养周期 </a:t>
                      </a:r>
                      <a:r>
                        <a:rPr lang="en-US" altLang="zh-CN" sz="1400" dirty="0" smtClean="0">
                          <a:latin typeface="微软雅黑" panose="020B0503020204020204" pitchFamily="34" charset="-122"/>
                          <a:ea typeface="微软雅黑" panose="020B0503020204020204" pitchFamily="34" charset="-122"/>
                        </a:rPr>
                        <a:t>2024/04/10 - 2024/10/10</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443313940"/>
                  </a:ext>
                </a:extLst>
              </a:tr>
              <a:tr h="405623">
                <a:tc rowSpan="5">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    </a:t>
                      </a:r>
                    </a:p>
                    <a:p>
                      <a:pPr algn="ctr"/>
                      <a:endParaRPr lang="en-US" altLang="zh-CN" sz="1400" dirty="0" smtClean="0">
                        <a:latin typeface="微软雅黑" panose="020B0503020204020204" pitchFamily="34" charset="-122"/>
                        <a:ea typeface="微软雅黑" panose="020B0503020204020204" pitchFamily="34" charset="-122"/>
                      </a:endParaRPr>
                    </a:p>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经验沉淀</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Planning</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框架类图》</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《Mapping</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框架类图》</a:t>
                      </a:r>
                      <a:endPar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extLst>
                  <a:ext uri="{0D108BD9-81ED-4DB2-BD59-A6C34878D82A}">
                    <a16:rowId xmlns:a16="http://schemas.microsoft.com/office/drawing/2014/main" val="3853969268"/>
                  </a:ext>
                </a:extLst>
              </a:tr>
              <a:tr h="405623">
                <a:tc vMerge="1">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indent="0">
                        <a:lnSpc>
                          <a:spcPct val="150000"/>
                        </a:lnSpc>
                        <a:buFont typeface="Arial" panose="020B0604020202020204" pitchFamily="34" charset="0"/>
                        <a:buNone/>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《操作速查All In One》</a:t>
                      </a:r>
                    </a:p>
                  </a:txBody>
                  <a:tcPr/>
                </a:tc>
                <a:extLst>
                  <a:ext uri="{0D108BD9-81ED-4DB2-BD59-A6C34878D82A}">
                    <a16:rowId xmlns:a16="http://schemas.microsoft.com/office/drawing/2014/main" val="1966423011"/>
                  </a:ext>
                </a:extLst>
              </a:tr>
              <a:tr h="405623">
                <a:tc vMerge="1">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indent="0">
                        <a:lnSpc>
                          <a:spcPct val="150000"/>
                        </a:lnSpc>
                        <a:buFont typeface="Arial" panose="020B0604020202020204" pitchFamily="34" charset="0"/>
                        <a:buNone/>
                      </a:pPr>
                      <a:r>
                        <a:rPr lang="zh-CN" altLang="en-US" sz="1400" dirty="0" smtClean="0">
                          <a:latin typeface="微软雅黑" panose="020B0503020204020204" pitchFamily="34" charset="-122"/>
                          <a:ea typeface="微软雅黑" panose="020B0503020204020204" pitchFamily="34" charset="-122"/>
                          <a:cs typeface="+mn-cs"/>
                          <a:sym typeface="+mn-ea"/>
                        </a:rPr>
                        <a:t>算法性能分析脚本</a:t>
                      </a:r>
                      <a:endPar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extLst>
                  <a:ext uri="{0D108BD9-81ED-4DB2-BD59-A6C34878D82A}">
                    <a16:rowId xmlns:a16="http://schemas.microsoft.com/office/drawing/2014/main" val="4136281825"/>
                  </a:ext>
                </a:extLst>
              </a:tr>
              <a:tr h="405623">
                <a:tc vMerge="1">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indent="0">
                        <a:lnSpc>
                          <a:spcPct val="150000"/>
                        </a:lnSpc>
                        <a:buFont typeface="Arial" panose="020B0604020202020204" pitchFamily="34" charset="0"/>
                        <a:buNone/>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端通用</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debug</a:t>
                      </a:r>
                      <a:endPar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extLst>
                  <a:ext uri="{0D108BD9-81ED-4DB2-BD59-A6C34878D82A}">
                    <a16:rowId xmlns:a16="http://schemas.microsoft.com/office/drawing/2014/main" val="3810557283"/>
                  </a:ext>
                </a:extLst>
              </a:tr>
              <a:tr h="405623">
                <a:tc vMerge="1">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dirty="0" smtClean="0">
                          <a:latin typeface="微软雅黑" panose="020B0503020204020204" pitchFamily="34" charset="-122"/>
                          <a:ea typeface="微软雅黑" panose="020B0503020204020204" pitchFamily="34" charset="-122"/>
                        </a:rPr>
                        <a:t>《代码质量</a:t>
                      </a:r>
                      <a:r>
                        <a:rPr lang="zh-CN" altLang="en-US" sz="1400" dirty="0" smtClean="0">
                          <a:latin typeface="微软雅黑" panose="020B0503020204020204" pitchFamily="34" charset="-122"/>
                          <a:ea typeface="微软雅黑" panose="020B0503020204020204" pitchFamily="34" charset="-122"/>
                          <a:sym typeface="+mn-ea"/>
                        </a:rPr>
                        <a:t>各项</a:t>
                      </a:r>
                      <a:r>
                        <a:rPr lang="zh-CN" altLang="en-US" sz="1400" dirty="0" smtClean="0">
                          <a:latin typeface="微软雅黑" panose="020B0503020204020204" pitchFamily="34" charset="-122"/>
                          <a:ea typeface="微软雅黑" panose="020B0503020204020204" pitchFamily="34" charset="-122"/>
                        </a:rPr>
                        <a:t>指标解释与优化建议》《常见悬挂引用写法示例》</a:t>
                      </a:r>
                      <a:endPar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extLst>
                  <a:ext uri="{0D108BD9-81ED-4DB2-BD59-A6C34878D82A}">
                    <a16:rowId xmlns:a16="http://schemas.microsoft.com/office/drawing/2014/main" val="341057426"/>
                  </a:ext>
                </a:extLst>
              </a:tr>
            </a:tbl>
          </a:graphicData>
        </a:graphic>
      </p:graphicFrame>
    </p:spTree>
    <p:extLst>
      <p:ext uri="{BB962C8B-B14F-4D97-AF65-F5344CB8AC3E}">
        <p14:creationId xmlns:p14="http://schemas.microsoft.com/office/powerpoint/2010/main" val="595707626"/>
      </p:ext>
    </p:extLst>
  </p:cSld>
  <p:clrMapOvr>
    <a:masterClrMapping/>
  </p:clrMapOvr>
  <mc:AlternateContent xmlns:mc="http://schemas.openxmlformats.org/markup-compatibility/2006" xmlns:p14="http://schemas.microsoft.com/office/powerpoint/2010/main">
    <mc:Choice Requires="p14">
      <p:transition spd="slow" p14:dur="2000" advTm="8376"/>
    </mc:Choice>
    <mc:Fallback xmlns="">
      <p:transition spd="slow" advTm="837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其他</a:t>
            </a:r>
            <a:r>
              <a:rPr lang="en-US" altLang="zh-CN"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a:t>
            </a:r>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个人</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感悟</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3757639" y="2668657"/>
            <a:ext cx="4676722"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个人感悟</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88140027"/>
      </p:ext>
    </p:extLst>
  </p:cSld>
  <p:clrMapOvr>
    <a:masterClrMapping/>
  </p:clrMapOvr>
  <mc:AlternateContent xmlns:mc="http://schemas.openxmlformats.org/markup-compatibility/2006" xmlns:p14="http://schemas.microsoft.com/office/powerpoint/2010/main">
    <mc:Choice Requires="p14">
      <p:transition spd="slow" p14:dur="2000" advTm="5798"/>
    </mc:Choice>
    <mc:Fallback xmlns="">
      <p:transition spd="slow" advTm="5798"/>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0375"/>
          </a:xfrm>
          <a:prstGeom prst="rect">
            <a:avLst/>
          </a:prstGeom>
          <a:noFill/>
        </p:spPr>
        <p:txBody>
          <a:bodyPr wrap="square" rtlCol="0">
            <a:spAutoFit/>
          </a:bodyPr>
          <a:lstStyle/>
          <a:p>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其他</a:t>
            </a:r>
            <a:r>
              <a:rPr lang="en-US" altLang="zh-CN"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个人感悟</a:t>
            </a:r>
          </a:p>
        </p:txBody>
      </p:sp>
      <p:sp>
        <p:nvSpPr>
          <p:cNvPr id="5" name="文本框 4"/>
          <p:cNvSpPr txBox="1"/>
          <p:nvPr/>
        </p:nvSpPr>
        <p:spPr>
          <a:xfrm>
            <a:off x="647065" y="848360"/>
            <a:ext cx="11054080" cy="2800767"/>
          </a:xfrm>
          <a:prstGeom prst="rect">
            <a:avLst/>
          </a:prstGeom>
          <a:noFill/>
        </p:spPr>
        <p:txBody>
          <a:bodyPr wrap="square" rtlCol="0">
            <a:spAutoFit/>
          </a:bodyPr>
          <a:lstStyle/>
          <a:p>
            <a:pPr>
              <a:spcAft>
                <a:spcPts val="600"/>
              </a:spcAft>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感悟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产品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观念与</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用户</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观念对于一个算法工程师而言是非常重要的</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smtClean="0">
                <a:solidFill>
                  <a:schemeClr val="accent2"/>
                </a:solidFill>
                <a:latin typeface="微软雅黑" panose="020B0503020204020204" pitchFamily="34" charset="-122"/>
                <a:ea typeface="微软雅黑" panose="020B0503020204020204" pitchFamily="34" charset="-122"/>
                <a:sym typeface="+mn-ea"/>
              </a:rPr>
              <a:t>软件算法</a:t>
            </a:r>
            <a:r>
              <a:rPr lang="zh-CN" altLang="en-US" sz="1400" dirty="0">
                <a:solidFill>
                  <a:schemeClr val="accent2"/>
                </a:solidFill>
                <a:latin typeface="微软雅黑" panose="020B0503020204020204" pitchFamily="34" charset="-122"/>
                <a:ea typeface="微软雅黑" panose="020B0503020204020204" pitchFamily="34" charset="-122"/>
                <a:sym typeface="+mn-ea"/>
              </a:rPr>
              <a:t>技术人员常有的想法：</a:t>
            </a:r>
          </a:p>
          <a:p>
            <a:pPr marL="742950" lvl="1" indent="-285750">
              <a:lnSpc>
                <a:spcPct val="150000"/>
              </a:lnSpc>
              <a:spcAft>
                <a:spcPts val="600"/>
              </a:spcAft>
              <a:buFont typeface="Arial" panose="020B0604020202020204" pitchFamily="34" charset="0"/>
              <a:buChar char="•"/>
            </a:pPr>
            <a:r>
              <a:rPr lang="en-US" altLang="zh-CN" sz="1400" dirty="0" smtClean="0">
                <a:solidFill>
                  <a:schemeClr val="accent2"/>
                </a:solidFill>
                <a:latin typeface="微软雅黑" panose="020B0503020204020204" pitchFamily="34" charset="-122"/>
                <a:ea typeface="微软雅黑" panose="020B0503020204020204" pitchFamily="34" charset="-122"/>
                <a:sym typeface="+mn-ea"/>
              </a:rPr>
              <a:t>“</a:t>
            </a:r>
            <a:r>
              <a:rPr lang="zh-CN" altLang="en-US" sz="1400" dirty="0">
                <a:solidFill>
                  <a:schemeClr val="accent2"/>
                </a:solidFill>
                <a:latin typeface="微软雅黑" panose="020B0503020204020204" pitchFamily="34" charset="-122"/>
                <a:ea typeface="微软雅黑" panose="020B0503020204020204" pitchFamily="34" charset="-122"/>
                <a:sym typeface="+mn-ea"/>
              </a:rPr>
              <a:t>最牛的</a:t>
            </a:r>
            <a:r>
              <a:rPr lang="zh-CN" altLang="en-US" sz="1400" dirty="0" smtClean="0">
                <a:solidFill>
                  <a:schemeClr val="accent2"/>
                </a:solidFill>
                <a:latin typeface="微软雅黑" panose="020B0503020204020204" pitchFamily="34" charset="-122"/>
                <a:ea typeface="微软雅黑" panose="020B0503020204020204" pitchFamily="34" charset="-122"/>
                <a:sym typeface="+mn-ea"/>
              </a:rPr>
              <a:t>产品 </a:t>
            </a:r>
            <a:r>
              <a:rPr lang="en-US" altLang="zh-CN" sz="1400" dirty="0" smtClean="0">
                <a:solidFill>
                  <a:schemeClr val="accent2"/>
                </a:solidFill>
                <a:latin typeface="微软雅黑" panose="020B0503020204020204" pitchFamily="34" charset="-122"/>
                <a:ea typeface="微软雅黑" panose="020B0503020204020204" pitchFamily="34" charset="-122"/>
                <a:sym typeface="+mn-ea"/>
              </a:rPr>
              <a:t>= </a:t>
            </a:r>
            <a:r>
              <a:rPr lang="zh-CN" altLang="en-US" sz="1400" dirty="0" smtClean="0">
                <a:solidFill>
                  <a:schemeClr val="accent2"/>
                </a:solidFill>
                <a:latin typeface="微软雅黑" panose="020B0503020204020204" pitchFamily="34" charset="-122"/>
                <a:ea typeface="微软雅黑" panose="020B0503020204020204" pitchFamily="34" charset="-122"/>
                <a:sym typeface="+mn-ea"/>
              </a:rPr>
              <a:t>最高</a:t>
            </a:r>
            <a:r>
              <a:rPr lang="zh-CN" altLang="en-US" sz="1400" dirty="0">
                <a:solidFill>
                  <a:schemeClr val="accent2"/>
                </a:solidFill>
                <a:latin typeface="微软雅黑" panose="020B0503020204020204" pitchFamily="34" charset="-122"/>
                <a:ea typeface="微软雅黑" panose="020B0503020204020204" pitchFamily="34" charset="-122"/>
                <a:sym typeface="+mn-ea"/>
              </a:rPr>
              <a:t>端的硬件</a:t>
            </a:r>
            <a:r>
              <a:rPr lang="en-US" altLang="zh-CN" sz="1400" dirty="0">
                <a:solidFill>
                  <a:schemeClr val="accent2"/>
                </a:solidFill>
                <a:latin typeface="微软雅黑" panose="020B0503020204020204" pitchFamily="34" charset="-122"/>
                <a:ea typeface="微软雅黑" panose="020B0503020204020204" pitchFamily="34" charset="-122"/>
                <a:sym typeface="+mn-ea"/>
              </a:rPr>
              <a:t>+</a:t>
            </a:r>
            <a:r>
              <a:rPr lang="zh-CN" altLang="en-US" sz="1400" dirty="0">
                <a:solidFill>
                  <a:schemeClr val="accent2"/>
                </a:solidFill>
                <a:latin typeface="微软雅黑" panose="020B0503020204020204" pitchFamily="34" charset="-122"/>
                <a:ea typeface="微软雅黑" panose="020B0503020204020204" pitchFamily="34" charset="-122"/>
                <a:sym typeface="+mn-ea"/>
              </a:rPr>
              <a:t>最优秀的</a:t>
            </a:r>
            <a:r>
              <a:rPr lang="zh-CN" altLang="en-US" sz="1400" dirty="0" smtClean="0">
                <a:solidFill>
                  <a:schemeClr val="accent2"/>
                </a:solidFill>
                <a:latin typeface="微软雅黑" panose="020B0503020204020204" pitchFamily="34" charset="-122"/>
                <a:ea typeface="微软雅黑" panose="020B0503020204020204" pitchFamily="34" charset="-122"/>
                <a:sym typeface="+mn-ea"/>
              </a:rPr>
              <a:t>算法</a:t>
            </a:r>
            <a:r>
              <a:rPr lang="en-US" altLang="zh-CN" sz="1400" dirty="0" smtClean="0">
                <a:solidFill>
                  <a:schemeClr val="accent2"/>
                </a:solidFill>
                <a:latin typeface="微软雅黑" panose="020B0503020204020204" pitchFamily="34" charset="-122"/>
                <a:ea typeface="微软雅黑" panose="020B0503020204020204" pitchFamily="34" charset="-122"/>
                <a:sym typeface="+mn-ea"/>
              </a:rPr>
              <a:t>”</a:t>
            </a:r>
            <a:endParaRPr lang="en-US" altLang="zh-CN" sz="1400" dirty="0">
              <a:solidFill>
                <a:schemeClr val="accent2"/>
              </a:solidFill>
              <a:latin typeface="微软雅黑" panose="020B0503020204020204" pitchFamily="34" charset="-122"/>
              <a:ea typeface="微软雅黑" panose="020B0503020204020204" pitchFamily="34" charset="-122"/>
              <a:sym typeface="+mn-ea"/>
            </a:endParaRPr>
          </a:p>
          <a:p>
            <a:pPr marL="742950" lvl="1" indent="-285750">
              <a:lnSpc>
                <a:spcPct val="150000"/>
              </a:lnSpc>
              <a:spcAft>
                <a:spcPts val="600"/>
              </a:spcAft>
              <a:buFont typeface="Arial" panose="020B0604020202020204" pitchFamily="34" charset="0"/>
              <a:buChar char="•"/>
            </a:pPr>
            <a:r>
              <a:rPr lang="en-US" altLang="zh-CN" sz="1400" dirty="0">
                <a:solidFill>
                  <a:schemeClr val="accent2"/>
                </a:solidFill>
                <a:latin typeface="微软雅黑" panose="020B0503020204020204" pitchFamily="34" charset="-122"/>
                <a:ea typeface="微软雅黑" panose="020B0503020204020204" pitchFamily="34" charset="-122"/>
                <a:sym typeface="+mn-ea"/>
              </a:rPr>
              <a:t>“</a:t>
            </a:r>
            <a:r>
              <a:rPr lang="zh-CN" altLang="en-US" sz="1400" dirty="0">
                <a:solidFill>
                  <a:schemeClr val="accent2"/>
                </a:solidFill>
                <a:latin typeface="微软雅黑" panose="020B0503020204020204" pitchFamily="34" charset="-122"/>
                <a:ea typeface="微软雅黑" panose="020B0503020204020204" pitchFamily="34" charset="-122"/>
                <a:sym typeface="+mn-ea"/>
              </a:rPr>
              <a:t>硬件是产品的天花板，软件决定有多么接近天花板</a:t>
            </a:r>
            <a:r>
              <a:rPr lang="en-US" altLang="zh-CN" sz="1400" dirty="0" smtClean="0">
                <a:solidFill>
                  <a:schemeClr val="accent2"/>
                </a:solidFill>
                <a:latin typeface="微软雅黑" panose="020B0503020204020204" pitchFamily="34" charset="-122"/>
                <a:ea typeface="微软雅黑" panose="020B0503020204020204" pitchFamily="34" charset="-122"/>
                <a:sym typeface="+mn-ea"/>
              </a:rPr>
              <a:t>”</a:t>
            </a:r>
          </a:p>
          <a:p>
            <a:pPr marL="742950" lvl="1" indent="-285750">
              <a:lnSpc>
                <a:spcPct val="150000"/>
              </a:lnSpc>
              <a:spcAft>
                <a:spcPts val="600"/>
              </a:spcAft>
              <a:buFont typeface="Arial" panose="020B0604020202020204" pitchFamily="34" charset="0"/>
              <a:buChar char="•"/>
            </a:pPr>
            <a:r>
              <a:rPr lang="en-US" altLang="zh-CN" sz="1400" dirty="0" smtClean="0">
                <a:solidFill>
                  <a:schemeClr val="accent2"/>
                </a:solidFill>
                <a:latin typeface="微软雅黑" panose="020B0503020204020204" pitchFamily="34" charset="-122"/>
                <a:ea typeface="微软雅黑" panose="020B0503020204020204" pitchFamily="34" charset="-122"/>
                <a:sym typeface="+mn-ea"/>
              </a:rPr>
              <a:t>“</a:t>
            </a:r>
            <a:r>
              <a:rPr lang="zh-CN" altLang="en-US" sz="1400" dirty="0">
                <a:solidFill>
                  <a:schemeClr val="accent2"/>
                </a:solidFill>
                <a:latin typeface="微软雅黑" panose="020B0503020204020204" pitchFamily="34" charset="-122"/>
                <a:ea typeface="微软雅黑" panose="020B0503020204020204" pitchFamily="34" charset="-122"/>
                <a:sym typeface="+mn-ea"/>
              </a:rPr>
              <a:t>希望搭载全系高端硬件，让我们软件算法工程师不受天花板的制约，任性发挥，深入探究最高端的算法</a:t>
            </a:r>
            <a:r>
              <a:rPr lang="en-US" altLang="zh-CN" sz="1400" dirty="0">
                <a:solidFill>
                  <a:schemeClr val="accent2"/>
                </a:solidFill>
                <a:latin typeface="微软雅黑" panose="020B0503020204020204" pitchFamily="34" charset="-122"/>
                <a:ea typeface="微软雅黑" panose="020B0503020204020204" pitchFamily="34" charset="-122"/>
                <a:sym typeface="+mn-ea"/>
              </a:rPr>
              <a:t>”</a:t>
            </a:r>
            <a:endParaRPr lang="en-US" altLang="zh-CN" sz="1400" dirty="0">
              <a:solidFill>
                <a:schemeClr val="accent2"/>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好的</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产品</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观念：好的产品是一个和谐统一的整体，并不是堆料就可以堆出好产品</a:t>
            </a:r>
          </a:p>
          <a:p>
            <a:pPr marL="285750" indent="-285750">
              <a:lnSpc>
                <a:spcPct val="150000"/>
              </a:lnSpc>
              <a:spcAft>
                <a:spcPts val="600"/>
              </a:spcAft>
              <a:buFont typeface="Arial" panose="020B0604020202020204" pitchFamily="34" charset="0"/>
              <a:buChar char="•"/>
            </a:pP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懂得</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用户</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的需求：不同的用户，有不同的需求。不同的软硬件搭配出的产品，都有精准的目标用户群体。</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400" dirty="0">
                <a:solidFill>
                  <a:schemeClr val="accent6">
                    <a:lumMod val="75000"/>
                  </a:schemeClr>
                </a:solidFill>
                <a:latin typeface="微软雅黑" panose="020B0503020204020204" pitchFamily="34" charset="-122"/>
                <a:ea typeface="微软雅黑" panose="020B0503020204020204" pitchFamily="34" charset="-122"/>
                <a:sym typeface="+mn-ea"/>
              </a:rPr>
              <a:t>合</a:t>
            </a:r>
            <a:r>
              <a:rPr lang="zh-CN" altLang="en-US" sz="1400" dirty="0">
                <a:solidFill>
                  <a:schemeClr val="accent6">
                    <a:lumMod val="75000"/>
                  </a:schemeClr>
                </a:solidFill>
                <a:latin typeface="微软雅黑" panose="020B0503020204020204" pitchFamily="34" charset="-122"/>
                <a:ea typeface="微软雅黑" panose="020B0503020204020204" pitchFamily="34" charset="-122"/>
              </a:rPr>
              <a:t>适的才是最好的</a:t>
            </a:r>
            <a:r>
              <a:rPr lang="en-US" altLang="zh-CN" sz="1400" dirty="0">
                <a:solidFill>
                  <a:schemeClr val="accent6">
                    <a:lumMod val="75000"/>
                  </a:schemeClr>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647065" y="4210124"/>
            <a:ext cx="9895429" cy="2154436"/>
          </a:xfrm>
          <a:prstGeom prst="rect">
            <a:avLst/>
          </a:prstGeom>
          <a:noFill/>
        </p:spPr>
        <p:txBody>
          <a:bodyPr wrap="square" rtlCol="0">
            <a:spAutoFit/>
          </a:bodyPr>
          <a:lstStyle/>
          <a:p>
            <a:pPr>
              <a:lnSpc>
                <a:spcPct val="150000"/>
              </a:lnSpc>
              <a:spcAft>
                <a:spcPts val="600"/>
              </a:spcAft>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感悟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做的</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好，用户</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不一定</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夸；但是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做的</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不好，一定</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会被用户</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骂</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要拿出谦卑的态度认真倾听用户的声音，拿出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的精力去优化每一点细节。</a:t>
            </a:r>
          </a:p>
          <a:p>
            <a:pPr marL="285750" indent="-285750">
              <a:lnSpc>
                <a:spcPct val="150000"/>
              </a:lnSpc>
              <a:spcAft>
                <a:spcPts val="600"/>
              </a:spcAft>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这</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既是对用户负责，也是对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我们自己努力</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成果负责。</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用户不骂了，不一定就真的做好了。要有更高的追求！为用户提供全新体验</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97210"/>
    </mc:Choice>
    <mc:Fallback xmlns="">
      <p:transition spd="slow" advTm="9721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0375"/>
          </a:xfrm>
          <a:prstGeom prst="rect">
            <a:avLst/>
          </a:prstGeom>
          <a:noFill/>
        </p:spPr>
        <p:txBody>
          <a:bodyPr wrap="square" rtlCol="0">
            <a:spAutoFit/>
          </a:bodyPr>
          <a:lstStyle/>
          <a:p>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其他</a:t>
            </a:r>
            <a:r>
              <a:rPr lang="en-US" altLang="zh-CN"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个人感悟</a:t>
            </a: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647118" y="847592"/>
            <a:ext cx="11018514" cy="2400657"/>
          </a:xfrm>
          <a:prstGeom prst="rect">
            <a:avLst/>
          </a:prstGeom>
          <a:noFill/>
        </p:spPr>
        <p:txBody>
          <a:bodyPr wrap="square" rtlCol="0">
            <a:spAutoFit/>
          </a:bodyPr>
          <a:lstStyle/>
          <a:p>
            <a:pPr>
              <a:spcAft>
                <a:spcPts val="600"/>
              </a:spcAft>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感悟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不要放过每个想法，深究一下</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最近竞品推出的主动轮抬升越障，我们有没有想到过？有</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软件算法工程师，难道只能等待硬件的迭代再适配吗</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？不</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！软件工程师要有掀翻天花板的意识！</a:t>
            </a:r>
          </a:p>
          <a:p>
            <a:pPr marL="285750" indent="-285750">
              <a:lnSpc>
                <a:spcPct val="150000"/>
              </a:lnSpc>
              <a:spcAft>
                <a:spcPts val="600"/>
              </a:spcAft>
              <a:buFont typeface="Arial" panose="020B0604020202020204" pitchFamily="34" charset="0"/>
              <a:buChar char="•"/>
            </a:pPr>
            <a:r>
              <a:rPr lang="zh-CN" altLang="en-US" sz="1400" dirty="0">
                <a:solidFill>
                  <a:schemeClr val="accent2">
                    <a:lumMod val="75000"/>
                  </a:schemeClr>
                </a:solidFill>
                <a:latin typeface="微软雅黑" panose="020B0503020204020204" pitchFamily="34" charset="-122"/>
                <a:ea typeface="微软雅黑" panose="020B0503020204020204" pitchFamily="34" charset="-122"/>
                <a:sym typeface="+mn-ea"/>
              </a:rPr>
              <a:t>不应有的想法：</a:t>
            </a:r>
            <a:r>
              <a:rPr lang="en-US" altLang="zh-CN" sz="1400" dirty="0">
                <a:solidFill>
                  <a:schemeClr val="accent2">
                    <a:lumMod val="7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accent2">
                    <a:lumMod val="75000"/>
                  </a:schemeClr>
                </a:solidFill>
                <a:latin typeface="微软雅黑" panose="020B0503020204020204" pitchFamily="34" charset="-122"/>
                <a:ea typeface="微软雅黑" panose="020B0503020204020204" pitchFamily="34" charset="-122"/>
                <a:sym typeface="+mn-ea"/>
              </a:rPr>
              <a:t>现在的构型就是这样，我们只能ｘｘｘ</a:t>
            </a:r>
            <a:r>
              <a:rPr lang="en-US" altLang="zh-CN" sz="1400" dirty="0">
                <a:solidFill>
                  <a:schemeClr val="accent2">
                    <a:lumMod val="75000"/>
                  </a:schemeClr>
                </a:solidFill>
                <a:latin typeface="微软雅黑" panose="020B0503020204020204" pitchFamily="34" charset="-122"/>
                <a:ea typeface="微软雅黑" panose="020B0503020204020204" pitchFamily="34" charset="-122"/>
                <a:sym typeface="+mn-ea"/>
              </a:rPr>
              <a:t>”</a:t>
            </a:r>
          </a:p>
          <a:p>
            <a:pPr marL="285750" indent="-285750">
              <a:lnSpc>
                <a:spcPct val="150000"/>
              </a:lnSpc>
              <a:spcAft>
                <a:spcPts val="600"/>
              </a:spcAft>
              <a:buFont typeface="Arial" panose="020B0604020202020204" pitchFamily="34" charset="0"/>
              <a:buChar char="•"/>
            </a:pPr>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sym typeface="+mn-ea"/>
              </a:rPr>
              <a:t>应有的想法：</a:t>
            </a:r>
            <a:r>
              <a:rPr lang="en-US" altLang="zh-CN" sz="1400" dirty="0" smtClean="0">
                <a:solidFill>
                  <a:schemeClr val="accent6">
                    <a:lumMod val="7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accent6">
                    <a:lumMod val="75000"/>
                  </a:schemeClr>
                </a:solidFill>
                <a:latin typeface="微软雅黑" panose="020B0503020204020204" pitchFamily="34" charset="-122"/>
                <a:ea typeface="微软雅黑" panose="020B0503020204020204" pitchFamily="34" charset="-122"/>
                <a:sym typeface="+mn-ea"/>
              </a:rPr>
              <a:t>现在的构型是这样，我们可以尽可能ｘｘｘ，但这仍是个痛点，我想到或许</a:t>
            </a:r>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sym typeface="+mn-ea"/>
              </a:rPr>
              <a:t>可以与硬件的同事沟通将</a:t>
            </a:r>
            <a:r>
              <a:rPr lang="zh-CN" altLang="en-US" sz="1400" dirty="0">
                <a:solidFill>
                  <a:schemeClr val="accent6">
                    <a:lumMod val="75000"/>
                  </a:schemeClr>
                </a:solidFill>
                <a:latin typeface="微软雅黑" panose="020B0503020204020204" pitchFamily="34" charset="-122"/>
                <a:ea typeface="微软雅黑" panose="020B0503020204020204" pitchFamily="34" charset="-122"/>
                <a:sym typeface="+mn-ea"/>
              </a:rPr>
              <a:t>构型改进改进</a:t>
            </a:r>
            <a:r>
              <a:rPr lang="en-US" altLang="zh-CN" sz="1400" dirty="0" smtClean="0">
                <a:solidFill>
                  <a:schemeClr val="accent6">
                    <a:lumMod val="75000"/>
                  </a:schemeClr>
                </a:solidFill>
                <a:latin typeface="微软雅黑" panose="020B0503020204020204" pitchFamily="34" charset="-122"/>
                <a:ea typeface="微软雅黑" panose="020B0503020204020204" pitchFamily="34" charset="-122"/>
                <a:sym typeface="+mn-ea"/>
              </a:rPr>
              <a:t>”</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　下一代机器的雏形或许就有了。</a:t>
            </a:r>
          </a:p>
        </p:txBody>
      </p:sp>
    </p:spTree>
  </p:cSld>
  <p:clrMapOvr>
    <a:masterClrMapping/>
  </p:clrMapOvr>
  <mc:AlternateContent xmlns:mc="http://schemas.openxmlformats.org/markup-compatibility/2006" xmlns:p14="http://schemas.microsoft.com/office/powerpoint/2010/main">
    <mc:Choice Requires="p14">
      <p:transition spd="slow" p14:dur="2000" advTm="63288"/>
    </mc:Choice>
    <mc:Fallback xmlns="">
      <p:transition spd="slow" advTm="63288"/>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文本框 287"/>
          <p:cNvSpPr txBox="1"/>
          <p:nvPr/>
        </p:nvSpPr>
        <p:spPr>
          <a:xfrm>
            <a:off x="4551254" y="3249367"/>
            <a:ext cx="3151417" cy="400110"/>
          </a:xfrm>
          <a:prstGeom prst="rect">
            <a:avLst/>
          </a:prstGeom>
          <a:noFill/>
        </p:spPr>
        <p:txBody>
          <a:bodyPr wrap="square" rtlCol="0">
            <a:spAutoFit/>
          </a:bodyPr>
          <a:lstStyle/>
          <a:p>
            <a:pPr algn="ctr"/>
            <a:r>
              <a:rPr lang="en-US" altLang="zh-CN" sz="2000" b="1" i="0" dirty="0">
                <a:solidFill>
                  <a:schemeClr val="tx1">
                    <a:lumMod val="75000"/>
                    <a:lumOff val="25000"/>
                  </a:schemeClr>
                </a:solidFill>
                <a:effectLst/>
                <a:latin typeface="微软雅黑" panose="020B0503020204020204" pitchFamily="34" charset="-122"/>
                <a:ea typeface="微软雅黑" panose="020B0503020204020204" pitchFamily="34" charset="-122"/>
              </a:rPr>
              <a:t>Thanks For Watching. </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91" name="图片 2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715" y="2784373"/>
            <a:ext cx="1970495" cy="15752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5907065"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a:t>
            </a:r>
            <a:r>
              <a:rPr lang="zh-CN" altLang="en-US" sz="24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 name="文本框 4"/>
          <p:cNvSpPr txBox="1"/>
          <p:nvPr/>
        </p:nvSpPr>
        <p:spPr>
          <a:xfrm>
            <a:off x="2071079" y="1691867"/>
            <a:ext cx="8049841" cy="707886"/>
          </a:xfrm>
          <a:prstGeom prst="rect">
            <a:avLst/>
          </a:prstGeom>
          <a:noFill/>
        </p:spPr>
        <p:txBody>
          <a:bodyPr wrap="square" rtlCol="0">
            <a:spAutoFit/>
          </a:bodyPr>
          <a:lstStyle/>
          <a:p>
            <a:pPr algn="ct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a:t>
            </a:r>
            <a:r>
              <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工作成果和个人能力</a:t>
            </a:r>
            <a:r>
              <a:rPr lang="zh-CN" altLang="en-US" sz="4000" b="1" dirty="0" smtClean="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体现</a:t>
            </a:r>
            <a:endParaRPr lang="zh-CN" altLang="en-US" sz="40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6" name="组合 5"/>
          <p:cNvGrpSpPr/>
          <p:nvPr/>
        </p:nvGrpSpPr>
        <p:grpSpPr>
          <a:xfrm>
            <a:off x="183651" y="263662"/>
            <a:ext cx="408924" cy="263103"/>
            <a:chOff x="3873421" y="299168"/>
            <a:chExt cx="408924" cy="263103"/>
          </a:xfrm>
        </p:grpSpPr>
        <p:sp>
          <p:nvSpPr>
            <p:cNvPr id="7" name="燕尾形 6"/>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4187322" y="2755353"/>
            <a:ext cx="4458837" cy="2169825"/>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达地图方案设计与实现</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双线结构光局部地图项目</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覆盖弓形规划</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覆盖算法</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收敛专项</a:t>
            </a:r>
            <a:endParaRPr lang="zh-CN" altLang="en-US" sz="2000" b="1" dirty="0">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4165449" y="2895450"/>
            <a:ext cx="228598" cy="330504"/>
          </a:xfrm>
          <a:prstGeom prst="triangle">
            <a:avLst/>
          </a:prstGeom>
          <a:solidFill>
            <a:srgbClr val="7F13DC"/>
          </a:solidFill>
          <a:ln>
            <a:solidFill>
              <a:srgbClr val="7F1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2707521"/>
      </p:ext>
    </p:extLst>
  </p:cSld>
  <p:clrMapOvr>
    <a:masterClrMapping/>
  </p:clrMapOvr>
  <mc:AlternateContent xmlns:mc="http://schemas.openxmlformats.org/markup-compatibility/2006" xmlns:p14="http://schemas.microsoft.com/office/powerpoint/2010/main">
    <mc:Choice Requires="p14">
      <p:transition spd="slow" p14:dur="2000" advTm="2499"/>
    </mc:Choice>
    <mc:Fallback xmlns="">
      <p:transition spd="slow" advTm="249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2" name="文本框 1"/>
          <p:cNvSpPr txBox="1"/>
          <p:nvPr/>
        </p:nvSpPr>
        <p:spPr>
          <a:xfrm>
            <a:off x="467360" y="624205"/>
            <a:ext cx="11724640" cy="2475462"/>
          </a:xfrm>
          <a:prstGeom prst="rect">
            <a:avLst/>
          </a:prstGeom>
          <a:noFill/>
        </p:spPr>
        <p:txBody>
          <a:bodyPr wrap="square" rtlCol="0">
            <a:noAutofit/>
          </a:bodyPr>
          <a:lstStyle/>
          <a:p>
            <a:pP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Situation</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困境</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：各业务</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各自维护</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可</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达</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信息，无法对齐</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情形</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举例</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覆盖规划</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认为可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清洁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，导航认为不可到达</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情形举例</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覆盖规划认为不可达，导航其实可达”</a:t>
            </a:r>
            <a:endParaRPr lang="en-US" altLang="zh-CN" sz="1400"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困境</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：无法应对</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动态场景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情形举例：如图</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，环形障碍物的封闭与破裂，封闭时环内更新不可达，破裂时环内不知道该擦除哪些地方。</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困境</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功能</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缺陷：无法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描述</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潜在可达</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2972707" y="6419618"/>
            <a:ext cx="1654175" cy="321945"/>
          </a:xfrm>
          <a:prstGeom prst="rect">
            <a:avLst/>
          </a:prstGeom>
        </p:spPr>
        <p:txBody>
          <a:bodyPr wrap="none">
            <a:spAutoFit/>
          </a:bodyPr>
          <a:lstStyle/>
          <a:p>
            <a:pPr lvl="0" algn="l">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：环形障碍物更新图示</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3148" y="3139440"/>
            <a:ext cx="5153292" cy="3240405"/>
          </a:xfrm>
          <a:prstGeom prst="rect">
            <a:avLst/>
          </a:prstGeom>
        </p:spPr>
      </p:pic>
      <p:grpSp>
        <p:nvGrpSpPr>
          <p:cNvPr id="10" name="组合 9"/>
          <p:cNvGrpSpPr/>
          <p:nvPr/>
        </p:nvGrpSpPr>
        <p:grpSpPr>
          <a:xfrm>
            <a:off x="7293261" y="3199748"/>
            <a:ext cx="2456182" cy="3551001"/>
            <a:chOff x="6324864" y="3733519"/>
            <a:chExt cx="1972741" cy="2975972"/>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4621" b="25734"/>
            <a:stretch/>
          </p:blipFill>
          <p:spPr>
            <a:xfrm>
              <a:off x="6324864" y="3733519"/>
              <a:ext cx="1763332" cy="2698460"/>
            </a:xfrm>
            <a:prstGeom prst="rect">
              <a:avLst/>
            </a:prstGeom>
          </p:spPr>
        </p:pic>
        <p:sp>
          <p:nvSpPr>
            <p:cNvPr id="8" name="矩形 7"/>
            <p:cNvSpPr/>
            <p:nvPr/>
          </p:nvSpPr>
          <p:spPr>
            <a:xfrm>
              <a:off x="6389430" y="6387546"/>
              <a:ext cx="1908175" cy="321945"/>
            </a:xfrm>
            <a:prstGeom prst="rect">
              <a:avLst/>
            </a:prstGeom>
          </p:spPr>
          <p:txBody>
            <a:bodyPr wrap="none">
              <a:spAutoFit/>
            </a:bodyPr>
            <a:lstStyle/>
            <a:p>
              <a:pPr lvl="0" algn="l">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：环形障碍物更新真实场景</a:t>
              </a:r>
            </a:p>
          </p:txBody>
        </p:sp>
      </p:grpSp>
      <p:sp>
        <p:nvSpPr>
          <p:cNvPr id="14" name="矩形 13"/>
          <p:cNvSpPr/>
          <p:nvPr/>
        </p:nvSpPr>
        <p:spPr>
          <a:xfrm>
            <a:off x="6030793" y="1754737"/>
            <a:ext cx="2159566"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规划层直接放弃，</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漏扫</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p>
        </p:txBody>
      </p:sp>
      <p:cxnSp>
        <p:nvCxnSpPr>
          <p:cNvPr id="16" name="直接箭头连接符 15"/>
          <p:cNvCxnSpPr/>
          <p:nvPr/>
        </p:nvCxnSpPr>
        <p:spPr>
          <a:xfrm>
            <a:off x="5606981" y="1597757"/>
            <a:ext cx="633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307715" y="1898578"/>
            <a:ext cx="633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240027" y="1436006"/>
            <a:ext cx="3775393"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覆盖反复规划，导航一直尝试</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清洁</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效率</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5223"/>
    </mc:Choice>
    <mc:Fallback xmlns="">
      <p:transition spd="slow" advTm="7522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8" name="文本框 7"/>
          <p:cNvSpPr txBox="1"/>
          <p:nvPr/>
        </p:nvSpPr>
        <p:spPr>
          <a:xfrm>
            <a:off x="467360" y="5353946"/>
            <a:ext cx="7791450" cy="83099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Task</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个人职责</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：承接</a:t>
            </a:r>
            <a:r>
              <a:rPr lang="zh-CN" altLang="en-US" sz="1400" u="sng" dirty="0">
                <a:latin typeface="微软雅黑" panose="020B0503020204020204" pitchFamily="34" charset="-122"/>
                <a:ea typeface="微软雅黑" panose="020B0503020204020204" pitchFamily="34" charset="-122"/>
                <a:cs typeface="微软雅黑" panose="020B0503020204020204" pitchFamily="34" charset="-122"/>
                <a:sym typeface="+mn-ea"/>
              </a:rPr>
              <a:t>可达</a:t>
            </a:r>
            <a:r>
              <a:rPr lang="zh-CN" altLang="en-US" sz="1400" u="sng" dirty="0" smtClean="0">
                <a:latin typeface="微软雅黑" panose="020B0503020204020204" pitchFamily="34" charset="-122"/>
                <a:ea typeface="微软雅黑" panose="020B0503020204020204" pitchFamily="34" charset="-122"/>
                <a:cs typeface="微软雅黑" panose="020B0503020204020204" pitchFamily="34" charset="-122"/>
                <a:sym typeface="+mn-ea"/>
              </a:rPr>
              <a:t>地图方案设计与实现</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以及验证</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解决</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上文所讲到</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的四个主要</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困境</a:t>
            </a:r>
          </a:p>
        </p:txBody>
      </p:sp>
      <p:grpSp>
        <p:nvGrpSpPr>
          <p:cNvPr id="50" name="组合 49"/>
          <p:cNvGrpSpPr/>
          <p:nvPr/>
        </p:nvGrpSpPr>
        <p:grpSpPr>
          <a:xfrm>
            <a:off x="7181302" y="2541148"/>
            <a:ext cx="5010698" cy="2560993"/>
            <a:chOff x="7181606" y="2289831"/>
            <a:chExt cx="4253023" cy="2148677"/>
          </a:xfrm>
        </p:grpSpPr>
        <p:sp>
          <p:nvSpPr>
            <p:cNvPr id="51" name="矩形 50"/>
            <p:cNvSpPr/>
            <p:nvPr>
              <p:custDataLst>
                <p:tags r:id="rId5"/>
              </p:custDataLst>
            </p:nvPr>
          </p:nvSpPr>
          <p:spPr>
            <a:xfrm>
              <a:off x="8173690" y="4037823"/>
              <a:ext cx="2268855" cy="400685"/>
            </a:xfrm>
            <a:prstGeom prst="rect">
              <a:avLst/>
            </a:prstGeom>
          </p:spPr>
          <p:txBody>
            <a:bodyPr wrap="square">
              <a:no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可达地图参数对比</a:t>
              </a:r>
            </a:p>
          </p:txBody>
        </p:sp>
        <p:pic>
          <p:nvPicPr>
            <p:cNvPr id="52" name="图片 51"/>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7181606" y="2289831"/>
              <a:ext cx="4253023" cy="1747992"/>
            </a:xfrm>
            <a:prstGeom prst="rect">
              <a:avLst/>
            </a:prstGeom>
          </p:spPr>
        </p:pic>
      </p:grpSp>
      <p:grpSp>
        <p:nvGrpSpPr>
          <p:cNvPr id="11" name="组合 10"/>
          <p:cNvGrpSpPr/>
          <p:nvPr/>
        </p:nvGrpSpPr>
        <p:grpSpPr>
          <a:xfrm>
            <a:off x="786523" y="2581142"/>
            <a:ext cx="3095928" cy="2415671"/>
            <a:chOff x="733530" y="2369541"/>
            <a:chExt cx="3095928" cy="2415671"/>
          </a:xfrm>
        </p:grpSpPr>
        <p:pic>
          <p:nvPicPr>
            <p:cNvPr id="49" name="图片 48"/>
            <p:cNvPicPr>
              <a:picLocks noChangeAspect="1"/>
            </p:cNvPicPr>
            <p:nvPr/>
          </p:nvPicPr>
          <p:blipFill rotWithShape="1">
            <a:blip r:embed="rId10"/>
            <a:srcRect r="1660" b="44595"/>
            <a:stretch/>
          </p:blipFill>
          <p:spPr>
            <a:xfrm>
              <a:off x="733530" y="2369541"/>
              <a:ext cx="3095928" cy="2228677"/>
            </a:xfrm>
            <a:prstGeom prst="rect">
              <a:avLst/>
            </a:prstGeom>
          </p:spPr>
        </p:pic>
        <p:sp>
          <p:nvSpPr>
            <p:cNvPr id="56" name="矩形 55"/>
            <p:cNvSpPr/>
            <p:nvPr>
              <p:custDataLst>
                <p:tags r:id="rId4"/>
              </p:custDataLst>
            </p:nvPr>
          </p:nvSpPr>
          <p:spPr>
            <a:xfrm>
              <a:off x="1194328" y="4494518"/>
              <a:ext cx="1822015" cy="290694"/>
            </a:xfrm>
            <a:prstGeom prst="rect">
              <a:avLst/>
            </a:prstGeom>
          </p:spPr>
          <p:txBody>
            <a:bodyPr wrap="square">
              <a:noAutofit/>
            </a:bodyPr>
            <a:lstStyle/>
            <a:p>
              <a:pPr lvl="0" algn="ctr">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：窄</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道专项真实场景</a:t>
              </a:r>
            </a:p>
          </p:txBody>
        </p:sp>
      </p:grpSp>
      <p:sp>
        <p:nvSpPr>
          <p:cNvPr id="19" name="文本框 18"/>
          <p:cNvSpPr txBox="1"/>
          <p:nvPr/>
        </p:nvSpPr>
        <p:spPr>
          <a:xfrm>
            <a:off x="467360" y="624205"/>
            <a:ext cx="11329405" cy="1585786"/>
          </a:xfrm>
          <a:prstGeom prst="rect">
            <a:avLst/>
          </a:prstGeom>
          <a:noFill/>
        </p:spPr>
        <p:txBody>
          <a:bodyPr wrap="square" rtlCol="0">
            <a:noAutofit/>
          </a:bodyPr>
          <a:lstStyle/>
          <a:p>
            <a:pP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Situation</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困境</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面临的</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巨大问题：</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地图精度</a:t>
            </a:r>
            <a:r>
              <a:rPr lang="zh-CN" altLang="en-US" sz="14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不足！</a:t>
            </a:r>
            <a:endPar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前期</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方案</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验证：极限</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道场地测试、单个</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桌腿</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的地图精度</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测试</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地图精度最高</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6cm</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无法</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表述一些</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精细</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场景！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7777451" y="5495328"/>
            <a:ext cx="3818400" cy="954107"/>
          </a:xfrm>
          <a:prstGeom prst="rect">
            <a:avLst/>
          </a:prstGeom>
        </p:spPr>
        <p:txBody>
          <a:bodyPr wrap="square">
            <a:spAutoFit/>
          </a:bodyPr>
          <a:lstStyle/>
          <a:p>
            <a:pPr marL="342900" indent="-342900">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各业务</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各自维护可达信息，无法</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对齐</a:t>
            </a:r>
            <a:endPar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无法应对</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动态</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无法描述</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潜在可</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达</a:t>
            </a:r>
            <a:endPar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地图精度</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不足</a:t>
            </a:r>
            <a:endPar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左大括号 9"/>
          <p:cNvSpPr/>
          <p:nvPr/>
        </p:nvSpPr>
        <p:spPr>
          <a:xfrm>
            <a:off x="7596553" y="5542313"/>
            <a:ext cx="140651" cy="864967"/>
          </a:xfrm>
          <a:prstGeom prst="lef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 name="组合 11"/>
          <p:cNvGrpSpPr/>
          <p:nvPr/>
        </p:nvGrpSpPr>
        <p:grpSpPr>
          <a:xfrm>
            <a:off x="3716123" y="2158684"/>
            <a:ext cx="3339750" cy="3538415"/>
            <a:chOff x="3716123" y="2158684"/>
            <a:chExt cx="3339750" cy="3538415"/>
          </a:xfrm>
        </p:grpSpPr>
        <p:grpSp>
          <p:nvGrpSpPr>
            <p:cNvPr id="53" name="组合 52"/>
            <p:cNvGrpSpPr/>
            <p:nvPr/>
          </p:nvGrpSpPr>
          <p:grpSpPr>
            <a:xfrm>
              <a:off x="3716123" y="3875624"/>
              <a:ext cx="3254164" cy="1821475"/>
              <a:chOff x="4692005" y="3880636"/>
              <a:chExt cx="2266847" cy="1340591"/>
            </a:xfrm>
          </p:grpSpPr>
          <p:pic>
            <p:nvPicPr>
              <p:cNvPr id="54" name="图片 53"/>
              <p:cNvPicPr>
                <a:picLocks noChangeAspect="1"/>
              </p:cNvPicPr>
              <p:nvPr>
                <p:custDataLst>
                  <p:tags r:id="rId2"/>
                </p:custDataLst>
              </p:nvPr>
            </p:nvPicPr>
            <p:blipFill rotWithShape="1">
              <a:blip r:embed="rId11" cstate="print">
                <a:extLst>
                  <a:ext uri="{28A0092B-C50C-407E-A947-70E740481C1C}">
                    <a14:useLocalDpi xmlns:a14="http://schemas.microsoft.com/office/drawing/2010/main" val="0"/>
                  </a:ext>
                </a:extLst>
              </a:blip>
              <a:srcRect l="4476" r="6260"/>
              <a:stretch/>
            </p:blipFill>
            <p:spPr>
              <a:xfrm>
                <a:off x="4692005" y="3880636"/>
                <a:ext cx="2266847" cy="1092793"/>
              </a:xfrm>
              <a:prstGeom prst="rect">
                <a:avLst/>
              </a:prstGeom>
            </p:spPr>
          </p:pic>
          <p:sp>
            <p:nvSpPr>
              <p:cNvPr id="55" name="矩形 54"/>
              <p:cNvSpPr/>
              <p:nvPr>
                <p:custDataLst>
                  <p:tags r:id="rId3"/>
                </p:custDataLst>
              </p:nvPr>
            </p:nvSpPr>
            <p:spPr>
              <a:xfrm>
                <a:off x="5070730" y="4938017"/>
                <a:ext cx="1509395" cy="283210"/>
              </a:xfrm>
              <a:prstGeom prst="rect">
                <a:avLst/>
              </a:prstGeom>
            </p:spPr>
            <p:txBody>
              <a:bodyPr wrap="square">
                <a:noAutofit/>
              </a:bodyPr>
              <a:lstStyle/>
              <a:p>
                <a:pPr lvl="0" algn="ctr">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：窄</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道专项测试</a:t>
                </a:r>
              </a:p>
            </p:txBody>
          </p:sp>
        </p:grpSp>
        <p:pic>
          <p:nvPicPr>
            <p:cNvPr id="22" name="图片 21"/>
            <p:cNvPicPr>
              <a:picLocks noChangeAspect="1"/>
            </p:cNvPicPr>
            <p:nvPr/>
          </p:nvPicPr>
          <p:blipFill rotWithShape="1">
            <a:blip r:embed="rId10"/>
            <a:srcRect t="63146"/>
            <a:stretch/>
          </p:blipFill>
          <p:spPr>
            <a:xfrm>
              <a:off x="3716123" y="2158684"/>
              <a:ext cx="3339750" cy="1572654"/>
            </a:xfrm>
            <a:prstGeom prst="rect">
              <a:avLst/>
            </a:prstGeom>
          </p:spPr>
        </p:pic>
        <p:sp>
          <p:nvSpPr>
            <p:cNvPr id="23" name="矩形 22"/>
            <p:cNvSpPr/>
            <p:nvPr>
              <p:custDataLst>
                <p:tags r:id="rId1"/>
              </p:custDataLst>
            </p:nvPr>
          </p:nvSpPr>
          <p:spPr>
            <a:xfrm>
              <a:off x="4259799" y="3611081"/>
              <a:ext cx="2166807" cy="384800"/>
            </a:xfrm>
            <a:prstGeom prst="rect">
              <a:avLst/>
            </a:prstGeom>
          </p:spPr>
          <p:txBody>
            <a:bodyPr wrap="square">
              <a:noAutofit/>
            </a:bodyPr>
            <a:lstStyle/>
            <a:p>
              <a:pPr lvl="0" algn="ctr">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：真实尺寸</a:t>
              </a:r>
              <a:endPar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49488"/>
    </mc:Choice>
    <mc:Fallback xmlns="">
      <p:transition spd="slow" advTm="4948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sp>
        <p:nvSpPr>
          <p:cNvPr id="9" name="文本框 8"/>
          <p:cNvSpPr txBox="1"/>
          <p:nvPr/>
        </p:nvSpPr>
        <p:spPr>
          <a:xfrm>
            <a:off x="460914" y="719158"/>
            <a:ext cx="3236879" cy="667515"/>
          </a:xfrm>
          <a:prstGeom prst="rect">
            <a:avLst/>
          </a:prstGeom>
          <a:noFill/>
        </p:spPr>
        <p:txBody>
          <a:bodyPr wrap="square"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CustomShape 3"/>
          <p:cNvSpPr/>
          <p:nvPr/>
        </p:nvSpPr>
        <p:spPr>
          <a:xfrm>
            <a:off x="4708686" y="5450844"/>
            <a:ext cx="2381015" cy="412590"/>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0" algn="ctr">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rPr>
              <a:t>可达</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地图业务交互</a:t>
            </a:r>
          </a:p>
        </p:txBody>
      </p:sp>
      <p:pic>
        <p:nvPicPr>
          <p:cNvPr id="38" name="图片 37" descr="_tmp_dingtalkgov_qt_pic_1726062123317"/>
          <p:cNvPicPr>
            <a:picLocks noChangeAspect="1"/>
          </p:cNvPicPr>
          <p:nvPr/>
        </p:nvPicPr>
        <p:blipFill>
          <a:blip r:embed="rId3"/>
          <a:stretch>
            <a:fillRect/>
          </a:stretch>
        </p:blipFill>
        <p:spPr>
          <a:xfrm>
            <a:off x="2069961" y="2680376"/>
            <a:ext cx="7111451" cy="2805318"/>
          </a:xfrm>
          <a:prstGeom prst="rect">
            <a:avLst/>
          </a:prstGeom>
        </p:spPr>
      </p:pic>
      <p:sp>
        <p:nvSpPr>
          <p:cNvPr id="39" name="文本框 38"/>
          <p:cNvSpPr txBox="1"/>
          <p:nvPr/>
        </p:nvSpPr>
        <p:spPr>
          <a:xfrm>
            <a:off x="448907" y="1213526"/>
            <a:ext cx="6363875" cy="1714078"/>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解决问题</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覆盖业务与导航业务的信息割裂：</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设计</a:t>
            </a:r>
            <a:r>
              <a:rPr lang="zh-CN" altLang="en-US"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业务交互</a:t>
            </a:r>
            <a:r>
              <a:rPr lang="zh-CN" altLang="en-US" sz="1400" b="1"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图</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，统一交互原则</a:t>
            </a:r>
            <a:endParaRPr lang="en-US" altLang="zh-CN"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覆盖使用可达地图做规划；导航将尝试结果更新进可达地图</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由可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达地图框架串联各业务方对可达信息的维护和</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使用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nvGrpSpPr>
        <p:grpSpPr>
          <a:xfrm>
            <a:off x="5194912" y="213399"/>
            <a:ext cx="5054358" cy="454754"/>
            <a:chOff x="5194912" y="213399"/>
            <a:chExt cx="5054358" cy="454754"/>
          </a:xfrm>
        </p:grpSpPr>
        <p:sp>
          <p:nvSpPr>
            <p:cNvPr id="40" name="圆角矩形 39"/>
            <p:cNvSpPr/>
            <p:nvPr/>
          </p:nvSpPr>
          <p:spPr>
            <a:xfrm>
              <a:off x="5194912"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45" name="圆角矩形 44"/>
            <p:cNvSpPr/>
            <p:nvPr/>
          </p:nvSpPr>
          <p:spPr>
            <a:xfrm>
              <a:off x="646486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46" name="圆角矩形 45"/>
            <p:cNvSpPr/>
            <p:nvPr/>
          </p:nvSpPr>
          <p:spPr>
            <a:xfrm>
              <a:off x="772633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47" name="圆角矩形 46"/>
            <p:cNvSpPr/>
            <p:nvPr/>
          </p:nvSpPr>
          <p:spPr>
            <a:xfrm>
              <a:off x="898780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spTree>
  </p:cSld>
  <p:clrMapOvr>
    <a:masterClrMapping/>
  </p:clrMapOvr>
  <mc:AlternateContent xmlns:mc="http://schemas.openxmlformats.org/markup-compatibility/2006" xmlns:p14="http://schemas.microsoft.com/office/powerpoint/2010/main">
    <mc:Choice Requires="p14">
      <p:transition spd="slow" p14:dur="2000" advTm="63625"/>
    </mc:Choice>
    <mc:Fallback xmlns="">
      <p:transition spd="slow" advTm="6362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118" y="163059"/>
            <a:ext cx="4288789" cy="461665"/>
          </a:xfrm>
          <a:prstGeom prst="rect">
            <a:avLst/>
          </a:prstGeom>
          <a:noFill/>
        </p:spPr>
        <p:txBody>
          <a:bodyPr wrap="square" rtlCol="0">
            <a:spAutoFit/>
          </a:bodyPr>
          <a:lstStyle/>
          <a:p>
            <a:r>
              <a:rPr lang="zh-CN" altLang="en-US" sz="2400" b="1" dirty="0">
                <a:solidFill>
                  <a:srgbClr val="6C04FC"/>
                </a:solidFill>
                <a:latin typeface="微软雅黑" panose="020B0503020204020204" pitchFamily="34" charset="-122"/>
                <a:ea typeface="微软雅黑" panose="020B0503020204020204" pitchFamily="34" charset="-122"/>
                <a:cs typeface="OPPOSans M" panose="00020600040101010101" pitchFamily="18" charset="-122"/>
              </a:rPr>
              <a:t>主要工作成果和个人能力体现</a:t>
            </a:r>
          </a:p>
        </p:txBody>
      </p:sp>
      <p:grpSp>
        <p:nvGrpSpPr>
          <p:cNvPr id="5" name="组合 4"/>
          <p:cNvGrpSpPr/>
          <p:nvPr/>
        </p:nvGrpSpPr>
        <p:grpSpPr>
          <a:xfrm>
            <a:off x="183651" y="263662"/>
            <a:ext cx="408924" cy="263103"/>
            <a:chOff x="3873421" y="299168"/>
            <a:chExt cx="408924" cy="263103"/>
          </a:xfrm>
        </p:grpSpPr>
        <p:sp>
          <p:nvSpPr>
            <p:cNvPr id="6" name="燕尾形 5"/>
            <p:cNvSpPr/>
            <p:nvPr/>
          </p:nvSpPr>
          <p:spPr>
            <a:xfrm>
              <a:off x="3873421" y="301810"/>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077883" y="299168"/>
              <a:ext cx="204462" cy="260461"/>
            </a:xfrm>
            <a:prstGeom prst="chevron">
              <a:avLst/>
            </a:prstGeom>
            <a:solidFill>
              <a:srgbClr val="6C0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5970905" y="163195"/>
            <a:ext cx="6096000" cy="553085"/>
          </a:xfrm>
          <a:prstGeom prst="rect">
            <a:avLst/>
          </a:prstGeom>
          <a:noFill/>
        </p:spPr>
        <p:txBody>
          <a:bodyPr wrap="square" rtlCol="0" anchor="t">
            <a:spAutoFit/>
          </a:bodyPr>
          <a:lstStyle/>
          <a:p>
            <a:pPr algn="r">
              <a:lnSpc>
                <a:spcPct val="150000"/>
              </a:lnSpc>
            </a:pPr>
            <a:r>
              <a:rPr lang="zh-CN" altLang="en-US" sz="2000" b="1" spc="-1" dirty="0">
                <a:latin typeface="微软雅黑" panose="020B0503020204020204" pitchFamily="34" charset="-122"/>
                <a:ea typeface="微软雅黑" panose="020B0503020204020204" pitchFamily="34" charset="-122"/>
                <a:sym typeface="+mn-ea"/>
              </a:rPr>
              <a:t>可达地图项目</a:t>
            </a:r>
          </a:p>
        </p:txBody>
      </p:sp>
      <p:grpSp>
        <p:nvGrpSpPr>
          <p:cNvPr id="2" name="组合 1"/>
          <p:cNvGrpSpPr/>
          <p:nvPr/>
        </p:nvGrpSpPr>
        <p:grpSpPr>
          <a:xfrm>
            <a:off x="334375" y="2584535"/>
            <a:ext cx="11175229" cy="3320002"/>
            <a:chOff x="183651" y="3381802"/>
            <a:chExt cx="10044148" cy="3161952"/>
          </a:xfrm>
        </p:grpSpPr>
        <p:pic>
          <p:nvPicPr>
            <p:cNvPr id="13" name="图片 12" descr="C:\38e80f680d02ba0c13aac93e28023e9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651" y="4448126"/>
              <a:ext cx="2547698" cy="1600147"/>
            </a:xfrm>
            <a:prstGeom prst="rect">
              <a:avLst/>
            </a:prstGeom>
            <a:noFill/>
            <a:ln>
              <a:noFill/>
            </a:ln>
          </p:spPr>
        </p:pic>
        <p:pic>
          <p:nvPicPr>
            <p:cNvPr id="14" name="图片 13" descr="C:\692506710b7403159af6af9350ea7bb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2025" y="4480216"/>
              <a:ext cx="2365273" cy="1535968"/>
            </a:xfrm>
            <a:prstGeom prst="rect">
              <a:avLst/>
            </a:prstGeom>
            <a:noFill/>
            <a:ln>
              <a:noFill/>
            </a:ln>
          </p:spPr>
        </p:pic>
        <p:pic>
          <p:nvPicPr>
            <p:cNvPr id="15" name="Image3"/>
            <p:cNvPicPr/>
            <p:nvPr/>
          </p:nvPicPr>
          <p:blipFill>
            <a:blip r:embed="rId5"/>
            <a:stretch>
              <a:fillRect/>
            </a:stretch>
          </p:blipFill>
          <p:spPr bwMode="auto">
            <a:xfrm>
              <a:off x="5797811" y="4385737"/>
              <a:ext cx="1942090" cy="1856709"/>
            </a:xfrm>
            <a:prstGeom prst="rect">
              <a:avLst/>
            </a:prstGeom>
          </p:spPr>
        </p:pic>
        <p:pic>
          <p:nvPicPr>
            <p:cNvPr id="17" name="Image4"/>
            <p:cNvPicPr/>
            <p:nvPr/>
          </p:nvPicPr>
          <p:blipFill>
            <a:blip r:embed="rId6"/>
            <a:stretch>
              <a:fillRect/>
            </a:stretch>
          </p:blipFill>
          <p:spPr bwMode="auto">
            <a:xfrm>
              <a:off x="8102945" y="4504422"/>
              <a:ext cx="2124854" cy="1487556"/>
            </a:xfrm>
            <a:prstGeom prst="rect">
              <a:avLst/>
            </a:prstGeom>
          </p:spPr>
        </p:pic>
        <p:grpSp>
          <p:nvGrpSpPr>
            <p:cNvPr id="18" name="组合 17"/>
            <p:cNvGrpSpPr/>
            <p:nvPr/>
          </p:nvGrpSpPr>
          <p:grpSpPr>
            <a:xfrm>
              <a:off x="3522606" y="3381802"/>
              <a:ext cx="6205220" cy="907415"/>
              <a:chOff x="7269" y="5186"/>
              <a:chExt cx="9772" cy="1429"/>
            </a:xfrm>
          </p:grpSpPr>
          <p:sp>
            <p:nvSpPr>
              <p:cNvPr id="19" name="圆角矩形 18"/>
              <p:cNvSpPr/>
              <p:nvPr/>
            </p:nvSpPr>
            <p:spPr>
              <a:xfrm>
                <a:off x="7269" y="5710"/>
                <a:ext cx="2003" cy="90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可通行地图</a:t>
                </a:r>
              </a:p>
            </p:txBody>
          </p:sp>
          <p:sp>
            <p:nvSpPr>
              <p:cNvPr id="20" name="圆角矩形 19"/>
              <p:cNvSpPr/>
              <p:nvPr/>
            </p:nvSpPr>
            <p:spPr>
              <a:xfrm>
                <a:off x="10864" y="5717"/>
                <a:ext cx="1994" cy="89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可通行拓扑图</a:t>
                </a:r>
              </a:p>
            </p:txBody>
          </p:sp>
          <p:sp>
            <p:nvSpPr>
              <p:cNvPr id="21" name="圆角矩形 20"/>
              <p:cNvSpPr/>
              <p:nvPr/>
            </p:nvSpPr>
            <p:spPr>
              <a:xfrm>
                <a:off x="13310" y="5186"/>
                <a:ext cx="1335" cy="75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当前</a:t>
                </a:r>
              </a:p>
              <a:p>
                <a:pPr algn="ctr"/>
                <a:r>
                  <a:rPr lang="zh-CN" altLang="en-US" sz="1000" dirty="0" smtClean="0">
                    <a:solidFill>
                      <a:schemeClr val="tx1"/>
                    </a:solidFill>
                    <a:latin typeface="微软雅黑" panose="020B0503020204020204" pitchFamily="34" charset="-122"/>
                    <a:ea typeface="微软雅黑" panose="020B0503020204020204" pitchFamily="34" charset="-122"/>
                  </a:rPr>
                  <a:t>机器位置</a:t>
                </a:r>
              </a:p>
            </p:txBody>
          </p:sp>
          <p:cxnSp>
            <p:nvCxnSpPr>
              <p:cNvPr id="22" name="直接箭头连接符 21"/>
              <p:cNvCxnSpPr>
                <a:stCxn id="19" idx="3"/>
                <a:endCxn id="20" idx="1"/>
              </p:cNvCxnSpPr>
              <p:nvPr/>
            </p:nvCxnSpPr>
            <p:spPr>
              <a:xfrm>
                <a:off x="9272" y="6163"/>
                <a:ext cx="1592" cy="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0" idx="3"/>
                <a:endCxn id="25" idx="1"/>
              </p:cNvCxnSpPr>
              <p:nvPr/>
            </p:nvCxnSpPr>
            <p:spPr>
              <a:xfrm>
                <a:off x="12858" y="6166"/>
                <a:ext cx="2412"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15270" y="5717"/>
                <a:ext cx="1771" cy="89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可达地图</a:t>
                </a:r>
              </a:p>
            </p:txBody>
          </p:sp>
          <p:cxnSp>
            <p:nvCxnSpPr>
              <p:cNvPr id="29" name="直接箭头连接符 28"/>
              <p:cNvCxnSpPr>
                <a:stCxn id="21" idx="3"/>
                <a:endCxn id="25" idx="1"/>
              </p:cNvCxnSpPr>
              <p:nvPr/>
            </p:nvCxnSpPr>
            <p:spPr>
              <a:xfrm>
                <a:off x="14645" y="5564"/>
                <a:ext cx="625" cy="6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783081" y="3714542"/>
              <a:ext cx="1146175" cy="245110"/>
            </a:xfrm>
            <a:prstGeom prst="rect">
              <a:avLst/>
            </a:prstGeom>
            <a:noFill/>
            <a:ln w="28575">
              <a:noFill/>
            </a:ln>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sym typeface="+mn-ea"/>
                </a:rPr>
                <a:t>通行联通域计算</a:t>
              </a:r>
              <a:endParaRPr lang="zh-CN" altLang="en-US" sz="1000" dirty="0"/>
            </a:p>
          </p:txBody>
        </p:sp>
        <p:sp>
          <p:nvSpPr>
            <p:cNvPr id="31" name="圆角矩形 30"/>
            <p:cNvSpPr/>
            <p:nvPr/>
          </p:nvSpPr>
          <p:spPr>
            <a:xfrm>
              <a:off x="900057" y="3714859"/>
              <a:ext cx="1271905" cy="57467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障碍物地图、房间地图、实时感知信息等</a:t>
              </a:r>
            </a:p>
          </p:txBody>
        </p:sp>
        <p:cxnSp>
          <p:nvCxnSpPr>
            <p:cNvPr id="32" name="直接箭头连接符 31"/>
            <p:cNvCxnSpPr>
              <a:stCxn id="31" idx="3"/>
              <a:endCxn id="19" idx="1"/>
            </p:cNvCxnSpPr>
            <p:nvPr/>
          </p:nvCxnSpPr>
          <p:spPr>
            <a:xfrm flipV="1">
              <a:off x="2171961" y="4001879"/>
              <a:ext cx="1350645" cy="31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CustomShape 3"/>
            <p:cNvSpPr/>
            <p:nvPr/>
          </p:nvSpPr>
          <p:spPr>
            <a:xfrm>
              <a:off x="460492" y="5957333"/>
              <a:ext cx="1650227" cy="409575"/>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户型示意</a:t>
              </a:r>
            </a:p>
          </p:txBody>
        </p:sp>
        <p:sp>
          <p:nvSpPr>
            <p:cNvPr id="34" name="CustomShape 3"/>
            <p:cNvSpPr/>
            <p:nvPr/>
          </p:nvSpPr>
          <p:spPr>
            <a:xfrm>
              <a:off x="8214528" y="5957333"/>
              <a:ext cx="1650227" cy="409575"/>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rPr>
                <a:t>可达</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地图</a:t>
              </a:r>
            </a:p>
          </p:txBody>
        </p:sp>
        <p:sp>
          <p:nvSpPr>
            <p:cNvPr id="35" name="CustomShape 3"/>
            <p:cNvSpPr/>
            <p:nvPr/>
          </p:nvSpPr>
          <p:spPr>
            <a:xfrm>
              <a:off x="3239037" y="5957333"/>
              <a:ext cx="1650227" cy="409575"/>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rPr>
                <a:t>可</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通行地图</a:t>
              </a:r>
            </a:p>
          </p:txBody>
        </p:sp>
        <p:sp>
          <p:nvSpPr>
            <p:cNvPr id="36" name="CustomShape 3"/>
            <p:cNvSpPr/>
            <p:nvPr/>
          </p:nvSpPr>
          <p:spPr>
            <a:xfrm>
              <a:off x="5667635" y="6134179"/>
              <a:ext cx="2169795" cy="409575"/>
            </a:xfrm>
            <a:prstGeom prst="rect">
              <a:avLst/>
            </a:prstGeom>
            <a:noFill/>
            <a:ln>
              <a:noFill/>
            </a:ln>
          </p:spPr>
          <p:style>
            <a:lnRef idx="0">
              <a:scrgbClr r="0" g="0" b="0"/>
            </a:lnRef>
            <a:fillRef idx="0">
              <a:scrgbClr r="0" g="0" b="0"/>
            </a:fillRef>
            <a:effectRef idx="0">
              <a:scrgbClr r="0" g="0" b="0"/>
            </a:effectRef>
            <a:fontRef idx="minor"/>
          </p:style>
          <p:txBody>
            <a:bodyPr wrap="square" lIns="90000" tIns="90000" rIns="90000" bIns="90000">
              <a:spAutoFit/>
            </a:bodyPr>
            <a:lstStyle/>
            <a:p>
              <a:pPr lvl="1">
                <a:lnSpc>
                  <a:spcPct val="150000"/>
                </a:lnSpc>
              </a:pP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 dirty="0">
                  <a:solidFill>
                    <a:schemeClr val="tx1">
                      <a:lumMod val="75000"/>
                      <a:lumOff val="25000"/>
                    </a:schemeClr>
                  </a:solidFill>
                  <a:latin typeface="微软雅黑" panose="020B0503020204020204" pitchFamily="34" charset="-122"/>
                  <a:ea typeface="微软雅黑" panose="020B0503020204020204" pitchFamily="34" charset="-122"/>
                </a:rPr>
                <a:t>可</a:t>
              </a:r>
              <a:r>
                <a:rPr lang="zh-CN" altLang="en-US" sz="1000" spc="-1" dirty="0" smtClean="0">
                  <a:solidFill>
                    <a:schemeClr val="tx1">
                      <a:lumMod val="75000"/>
                      <a:lumOff val="25000"/>
                    </a:schemeClr>
                  </a:solidFill>
                  <a:latin typeface="微软雅黑" panose="020B0503020204020204" pitchFamily="34" charset="-122"/>
                  <a:ea typeface="微软雅黑" panose="020B0503020204020204" pitchFamily="34" charset="-122"/>
                </a:rPr>
                <a:t>通行拓扑地图</a:t>
              </a:r>
            </a:p>
          </p:txBody>
        </p:sp>
      </p:grpSp>
      <p:sp>
        <p:nvSpPr>
          <p:cNvPr id="39" name="文本框 38"/>
          <p:cNvSpPr txBox="1"/>
          <p:nvPr/>
        </p:nvSpPr>
        <p:spPr>
          <a:xfrm>
            <a:off x="448907" y="1213526"/>
            <a:ext cx="6363875" cy="1073827"/>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解决问题</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动态障碍物变化情形下的可达更新：</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1400" b="1"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地图层级抽象</a:t>
            </a:r>
            <a:r>
              <a:rPr lang="zh-CN" altLang="en-US" sz="1400" dirty="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：可通行地图、可通行拓扑图、可达</a:t>
            </a:r>
            <a:r>
              <a:rPr lang="zh-CN" altLang="en-US"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rPr>
              <a:t>地图</a:t>
            </a:r>
            <a:endParaRPr lang="en-US" altLang="zh-CN" sz="1400" dirty="0" smtClean="0">
              <a:solidFill>
                <a:srgbClr val="7F13DC"/>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动态障碍物变化后，更新可通行地图、可通行拓扑即可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2686832" y="2934888"/>
            <a:ext cx="1275247" cy="246221"/>
          </a:xfrm>
          <a:prstGeom prst="rect">
            <a:avLst/>
          </a:prstGeom>
          <a:noFill/>
          <a:ln w="28575">
            <a:noFill/>
          </a:ln>
        </p:spPr>
        <p:txBody>
          <a:bodyPr wrap="square" rtlCol="0">
            <a:spAutoFit/>
          </a:bodyPr>
          <a:lstStyle/>
          <a:p>
            <a:r>
              <a:rPr lang="zh-CN" altLang="en-US" sz="1000" dirty="0">
                <a:latin typeface="微软雅黑" panose="020B0503020204020204" pitchFamily="34" charset="-122"/>
                <a:ea typeface="微软雅黑" panose="020B0503020204020204" pitchFamily="34" charset="-122"/>
                <a:sym typeface="+mn-ea"/>
              </a:rPr>
              <a:t>可</a:t>
            </a:r>
            <a:r>
              <a:rPr lang="zh-CN" altLang="en-US" sz="1000" dirty="0" smtClean="0">
                <a:latin typeface="微软雅黑" panose="020B0503020204020204" pitchFamily="34" charset="-122"/>
                <a:ea typeface="微软雅黑" panose="020B0503020204020204" pitchFamily="34" charset="-122"/>
                <a:sym typeface="+mn-ea"/>
              </a:rPr>
              <a:t>通行地图更新</a:t>
            </a:r>
            <a:endParaRPr lang="zh-CN" altLang="en-US" sz="1000" dirty="0"/>
          </a:p>
        </p:txBody>
      </p:sp>
      <p:grpSp>
        <p:nvGrpSpPr>
          <p:cNvPr id="8" name="组合 7"/>
          <p:cNvGrpSpPr/>
          <p:nvPr/>
        </p:nvGrpSpPr>
        <p:grpSpPr>
          <a:xfrm>
            <a:off x="5194912" y="213399"/>
            <a:ext cx="5054358" cy="454754"/>
            <a:chOff x="5194912" y="213399"/>
            <a:chExt cx="5054358" cy="454754"/>
          </a:xfrm>
        </p:grpSpPr>
        <p:sp>
          <p:nvSpPr>
            <p:cNvPr id="40" name="圆角矩形 39"/>
            <p:cNvSpPr/>
            <p:nvPr/>
          </p:nvSpPr>
          <p:spPr>
            <a:xfrm>
              <a:off x="5194912"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业务交互原则设计</a:t>
              </a:r>
            </a:p>
          </p:txBody>
        </p:sp>
        <p:sp>
          <p:nvSpPr>
            <p:cNvPr id="45" name="圆角矩形 44"/>
            <p:cNvSpPr/>
            <p:nvPr/>
          </p:nvSpPr>
          <p:spPr>
            <a:xfrm>
              <a:off x="6464860" y="213399"/>
              <a:ext cx="1261470" cy="454754"/>
            </a:xfrm>
            <a:prstGeom prst="roundRect">
              <a:avLst/>
            </a:prstGeom>
            <a:solidFill>
              <a:schemeClr val="accent6">
                <a:lumMod val="60000"/>
                <a:lumOff val="4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地图层级抽象</a:t>
              </a:r>
            </a:p>
          </p:txBody>
        </p:sp>
        <p:sp>
          <p:nvSpPr>
            <p:cNvPr id="46" name="圆角矩形 45"/>
            <p:cNvSpPr/>
            <p:nvPr/>
          </p:nvSpPr>
          <p:spPr>
            <a:xfrm>
              <a:off x="772633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潜在可达的设计</a:t>
              </a:r>
            </a:p>
          </p:txBody>
        </p:sp>
        <p:sp>
          <p:nvSpPr>
            <p:cNvPr id="47" name="圆角矩形 46"/>
            <p:cNvSpPr/>
            <p:nvPr/>
          </p:nvSpPr>
          <p:spPr>
            <a:xfrm>
              <a:off x="8987800" y="213399"/>
              <a:ext cx="1261470" cy="45475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窄道检测器</a:t>
              </a:r>
            </a:p>
          </p:txBody>
        </p:sp>
      </p:grpSp>
      <p:sp>
        <p:nvSpPr>
          <p:cNvPr id="37" name="文本框 36"/>
          <p:cNvSpPr txBox="1"/>
          <p:nvPr/>
        </p:nvSpPr>
        <p:spPr>
          <a:xfrm>
            <a:off x="460915" y="719158"/>
            <a:ext cx="1066434" cy="667515"/>
          </a:xfrm>
          <a:prstGeom prst="rect">
            <a:avLst/>
          </a:prstGeom>
          <a:noFill/>
        </p:spPr>
        <p:txBody>
          <a:bodyPr wrap="square"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23289815"/>
      </p:ext>
    </p:extLst>
  </p:cSld>
  <p:clrMapOvr>
    <a:masterClrMapping/>
  </p:clrMapOvr>
  <mc:AlternateContent xmlns:mc="http://schemas.openxmlformats.org/markup-compatibility/2006" xmlns:p14="http://schemas.microsoft.com/office/powerpoint/2010/main">
    <mc:Choice Requires="p14">
      <p:transition spd="slow" p14:dur="2000" advTm="63625"/>
    </mc:Choice>
    <mc:Fallback xmlns="">
      <p:transition spd="slow" advTm="6362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NlNjZiZTIxZTNlNTA3NTI2MDFmMDE5NmVjNmM2Mj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TABLE_ENDDRAG_ORIGIN_RECT" val="837*163"/>
  <p:tag name="TABLE_ENDDRAG_RECT" val="50*162*837*163"/>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06.22779527559055,&quot;left&quot;:747.95,&quot;top&quot;:281.62220472440947,&quot;width&quot;:185.1152755905512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86.728210274106,&quot;width&quot;:3310.9540565969987}"/>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5440</Words>
  <Application>Microsoft Office PowerPoint</Application>
  <PresentationFormat>宽屏</PresentationFormat>
  <Paragraphs>819</Paragraphs>
  <Slides>49</Slides>
  <Notes>49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0" baseType="lpstr">
      <vt:lpstr>OPPOSans M</vt:lpstr>
      <vt:lpstr>等线</vt:lpstr>
      <vt:lpstr>等线 Light</vt:lpstr>
      <vt:lpstr>思源黑体</vt:lpstr>
      <vt:lpstr>宋体</vt:lpstr>
      <vt:lpstr>微软雅黑</vt:lpstr>
      <vt:lpstr>Arial</vt:lpstr>
      <vt:lpstr>Calibri</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narwal</dc:creator>
  <cp:lastModifiedBy>余聪</cp:lastModifiedBy>
  <cp:revision>2337</cp:revision>
  <dcterms:created xsi:type="dcterms:W3CDTF">2016-06-07T15:36:00Z</dcterms:created>
  <dcterms:modified xsi:type="dcterms:W3CDTF">2024-09-23T17:22:37Z</dcterms:modified>
</cp: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KSOProductBuildVer">
    <vt:lpwstr>2052-12.1.0.18240</vt:lpwstr>
  </op:property>
  <op:property fmtid="{D5CDD505-2E9C-101B-9397-08002B2CF9AE}" pid="3" name="ICV">
    <vt:lpwstr>367F270C774D45E6A86171038D94163F</vt:lpwstr>
  </op:property>
  <op:property fmtid="{D5CDD505-2E9C-101B-9397-08002B2CF9AE}" pid="4" name="_IPGFID">
    <vt:lpwstr>[DocID]=9BE22626-45BC-4F88-8A00-2243C9939345</vt:lpwstr>
  </op:property>
  <op:property fmtid="{D5CDD505-2E9C-101B-9397-08002B2CF9AE}" pid="5" name="_IPGFLOW_P-B5F6_E-1_FP-1_SP-1_CV-35911B2E_CN-1E0EBA65">
    <vt:lpwstr>Rb2M8bZercIUamh6jxfECJt6S00136mCQ99YrNPYHqBTuQeCJ8pB3yH/MHOTC6qkP3e7cUBvJjufD0obY8m2K+pWCiLyVSRTdrBDGYL/dMRBIpJIHTIY7AQiJnX+7DW8Tn4eU2WvUigStDSvYPxy+jj5NzfYxUDMPhpCwCAandnj0uhHN8F2lehPOxok+I6FlVN+UpIEZzSN4Ea8H51H1jOi2Txy2h9ZJx9oGjSeB0XYhYjTN8ye1qRa1K45ZyZ</vt:lpwstr>
  </op:property>
  <op:property fmtid="{D5CDD505-2E9C-101B-9397-08002B2CF9AE}" pid="6" name="_IPGFLOW_P-B5F6_E-1_FP-1_SP-2_CV-BC52FB73_CN-4E1DA076">
    <vt:lpwstr>HKdTzCAzF4/jL665UrEi0dDWog07u5tNnfHkREs08GEHXm9TgtHOqS49RBZtriDfroETWv/PWHPes//F3W991/xjRdZ24BD1Vhpx+sD24VlcgZ880lBWjsb3es+2FseAdso/GTIGEKTobrpvxKPlMHw==</vt:lpwstr>
  </op:property>
  <op:property fmtid="{D5CDD505-2E9C-101B-9397-08002B2CF9AE}" pid="7" name="_IPGFLOW_P-B5F6_E-0_FP-1_CV-FB4CA461_CN-E0D3451D">
    <vt:lpwstr>DPSPMK|3|408|2|0</vt:lpwstr>
  </op:property>
  <op:property fmtid="{D5CDD505-2E9C-101B-9397-08002B2CF9AE}" pid="8" name="_IPGFLOW_P-B5F6_E-1_FP-2_SP-1_CV-96377CA9_CN-373955D">
    <vt:lpwstr>7N7eAeNuuqn1b1uo7qL1NKIso4Nu9Bp8bBmxhpgcm6MdsZYatDzPvkTSbP97IZeroj4dDoGyJD5NXQSj3kXTLqQoYU/YaAIMt3dUB4BIUq8+LP3ZSvbAriyOwl0nFAKT9S0sYjU4YOeqZ1459wI2J9ioP27TU4DisBOxcm3ymqWtvJzJZXyCK/iGRXhv5/ubhLFgEggH1fj+1KNC9fyT/LS3DpMOrq/nM5QDy/Jb1R1Ko7iq74/w4qIKIMIwISU</vt:lpwstr>
  </op:property>
  <op:property fmtid="{D5CDD505-2E9C-101B-9397-08002B2CF9AE}" pid="9" name="_IPGFLOW_P-B5F6_E-1_FP-2_SP-2_CV-32C36965_CN-AD8643B0">
    <vt:lpwstr>lerPmLa7YBUGXZwJQCkE3+s9nBgeWt2Nuvbr90eiW5MKUAyOyh9DEVzNuE1Ui/qVmMZ99S8J3OCjo59qjVeWypMKEHlVl0YStDbobDFK3NNKs9jb0wOYISkpVVkWxKTLd/xM8sJOgfTabwD0mVTcuH7e25xyN/ucz7XUnfz8N9cM=</vt:lpwstr>
  </op:property>
  <op:property fmtid="{D5CDD505-2E9C-101B-9397-08002B2CF9AE}" pid="10" name="_IPGFLOW_P-B5F6_E-0_FP-2_CV-B684056A_CN-7F00F347">
    <vt:lpwstr>DPSPMK|3|428|2|0</vt:lpwstr>
  </op:property>
  <op:property fmtid="{D5CDD505-2E9C-101B-9397-08002B2CF9AE}" pid="11" name="DOCPROPERTY_INTERNAL_DELFLAGS2">
    <vt:lpwstr>1</vt:lpwstr>
  </op:property>
  <op:property fmtid="{D5CDD505-2E9C-101B-9397-08002B2CF9AE}" pid="12" name="_IPGFLOW_P-B5F6_E-1_FP-3_SP-1_CV-74C87862_CN-484E0BBF">
    <vt:lpwstr>5FlLdgbYQclLp9Z/lPc+vIA2YPukW7WzyNRLQy+fF09JI855RvHpHNJdcr3XxhawWXtQZMg8XM8A7kl1xpmGcO3JAGqAsgMj5CJ3DeaPFGHZfHuesDanJSXS+N/N+3Pb66ZdqWeREfQb28cCkWHD99Vth2vmSaJWG8ivHyKBpMy9LbwZfguRU2uUu0NiyB3PUrFhmmtylXEgJF1DSazM8Vp+HzMjvxhxBJuIYzMDX5YVWrZBV0LDklUjf4xrLkV</vt:lpwstr>
  </op:property>
  <op:property fmtid="{D5CDD505-2E9C-101B-9397-08002B2CF9AE}" pid="13" name="_IPGFLOW_P-B5F6_E-1_FP-3_SP-2_CV-AD3E8470_CN-DFDFBFAD">
    <vt:lpwstr>8vwjUTDiOmXP3tF8xx/OHCbBCIirjO0a2JtGjZr8+iUt9pxJ0/fGcJQwyrePHyn7jnail7ljhN+qHxg/gTj3jDDH24HVFrdq9uiODIPta6JfXqyoyKaqwXDvsnreQQ6Kr</vt:lpwstr>
  </op:property>
  <op:property fmtid="{D5CDD505-2E9C-101B-9397-08002B2CF9AE}" pid="14" name="_IPGFLOW_P-B5F6_E-0_FP-3_CV-1748F583_CN-FAD058A1">
    <vt:lpwstr>DPSPMK|3|384|2|0</vt:lpwstr>
  </op:property>
  <op:property fmtid="{D5CDD505-2E9C-101B-9397-08002B2CF9AE}" pid="15" name="_IPGFLOW_P-B5F6_E-1_FP-4_SP-1_CV-DA53CD41_CN-8DCD222E">
    <vt:lpwstr>k7xv/oBTVWTzXpQfG63fMiwW+JSr1OJwfr+BZB+On5xMEMGAndnk0n5MK42/xEp8kBpQIHEPjZlHpIzGCj6B+2QT6zlC7wBjKc0TxkdaFdLO0MjBrRlsfhH8QsAxAuaXg9TUpClplHGQdBHfosBIslISkVyBx9uC0s3cjyy3n+BZy+iLhLeg1pspx+vzmN+tCvLMmU4SUZQbb+YsxySOeEsTkxC+7Ct1UYsi+J8gLs3mOuV2yHnHvEzoRgQ3Zfa</vt:lpwstr>
  </op:property>
  <op:property fmtid="{D5CDD505-2E9C-101B-9397-08002B2CF9AE}" pid="16" name="_IPGFLOW_P-B5F6_E-1_FP-4_SP-2_CV-54E83101_CN-CF36D391">
    <vt:lpwstr>KtlGJF/3fRsLZE44NXbvf/oL8DRqCVZqOCHnRLa0Xf9xpdMVR8mEi+wPK2WwTWH0s412OiI4FoYkvpWloUDd+1G5Jjgpjg3vR5kTfw0iDOzle+AS9LnLk6CecGBKedbIIhGOBzczV++/dcfSk+JcMsA==</vt:lpwstr>
  </op:property>
  <op:property fmtid="{D5CDD505-2E9C-101B-9397-08002B2CF9AE}" pid="17" name="_IPGFLOW_P-B5F6_E-0_FP-4_CV-FB4CA461_CN-FDFCF60E">
    <vt:lpwstr>DPSPMK|3|408|2|0</vt:lpwstr>
  </op:property>
  <op:property fmtid="{D5CDD505-2E9C-101B-9397-08002B2CF9AE}" pid="18" name="_IPGFLOW_P-B5F6_E-1_FP-5_SP-1_CV-AF6C94E4_CN-86A3A2D4">
    <vt:lpwstr>k7xv/oBTVWTzXpQfG63fMrb6qxNd5eSmjSakB4Q4x9g2pNcT+03C6wf+clfhELktUvfbiUMXMLh9wkTgoL1xtEoGiiScAaNIQt4erLBgQoDq8heYJNXGUY31FF1aLjJM01kj4qXSbxXZ5KpKOQeoN7AX9pvu0uNwALK7pD4gWPBCh31sKk3Ml7tSZPAiHD2O8/bQpYPI2SMmCh7uQVJZcPj2s6/0fDCI5d/I3ihZ6+8j+ODzXZdYrIMUkXFtRI5</vt:lpwstr>
  </op:property>
  <op:property fmtid="{D5CDD505-2E9C-101B-9397-08002B2CF9AE}" pid="19" name="_IPGFLOW_P-B5F6_E-1_FP-5_SP-2_CV-48F9518A_CN-2D2DF06C">
    <vt:lpwstr>93tT9+fUyYWDc6rchSfFFSuQscYUVYUWpHSTwxIP8vkfU8VRIqxC2BdxzzyZ6EffzmL0Nrqo+pI3lu8pCWO9ABkjczJOTThYQe/sioSAErpsB41ksiIHMWV6/eRVc+4jVHoSZTGb+Vsu5+ilGyiAoVQ==</vt:lpwstr>
  </op:property>
  <op:property fmtid="{D5CDD505-2E9C-101B-9397-08002B2CF9AE}" pid="20" name="_IPGFLOW_P-B5F6_E-0_FP-5_CV-FB4CA461_CN-206A2F8B">
    <vt:lpwstr>DPSPMK|3|408|2|0</vt:lpwstr>
  </op:property>
  <op:property fmtid="{D5CDD505-2E9C-101B-9397-08002B2CF9AE}" pid="21" name="_IPGFLOW_P-B5F6_E-1_FP-6_SP-1_CV-C1F0139B_CN-4888DD29">
    <vt:lpwstr>l4CVav+77Es7Z+G1DBTq3tfPRBIrY/MJab6Ardz8MsarPeRpiyo8FtRU+0jnhJMVlJrB1Id+I8aljNU0BMLaAjGupBrw5LDjtj3QRQCvdvroZoETPCjHV0Gw+uGGQCySZT29e1ONTz9gAQIsJxkor8GfpCrRgpAX7KDIbLEARNBK5xlz/jrwowYLcJJ9hH5aTXqednmhmHMEBLXSqAODYy9kKkFSyJtRrSspz2rIq+30fl+WSMcHFqV1bMFYSeO</vt:lpwstr>
  </op:property>
  <op:property fmtid="{D5CDD505-2E9C-101B-9397-08002B2CF9AE}" pid="22" name="_IPGFLOW_P-B5F6_E-1_FP-6_SP-2_CV-A887282_CN-5FDA58DF">
    <vt:lpwstr>4B10Jj0cxyF+wAHMJcgjOdwTlF8WcnDtPY4tiZHG/eZkjTofCkHq5LdBgHRXVBfjlMpsGPxEuHHTtkO2XkNf/geJloxVRU4E+KHRa92yCdjLGirDlLBIBXUYf4muwRY9+6Nbs4ZVfYf+F56lzkB9/7g==</vt:lpwstr>
  </op:property>
  <op:property fmtid="{D5CDD505-2E9C-101B-9397-08002B2CF9AE}" pid="23" name="_IPGFLOW_P-B5F6_E-0_FP-6_CV-FB4CA461_CN-9DA04345">
    <vt:lpwstr>DPSPMK|3|408|2|0</vt:lpwstr>
  </op:property>
  <op:property fmtid="{D5CDD505-2E9C-101B-9397-08002B2CF9AE}" pid="24" name="_IPGFLOW_P-B5F6_E-1_FP-7_SP-1_CV-8ED1C07E_CN-FDF8F4EE">
    <vt:lpwstr>IkpzmPKF6+uimC17gZCW6BcLNMVp9HlIE1RwKcAePW0p3EjG4Bd/KkFI0/AcsjhlrnlzEYik2ROBLlsYS1L0stdKEDRUoDLXc6gReZpjjhpOMhrH69DGtCglKUT+WmgufRVxTIrJvC+SJr33n4JwdOfKtBKfU+spd16PUUqmjcAdU0cKMLY5QQhvrO3xEe4ubKGmInJZNsJ4rE9hQur2MoI17jXA4ehiaW3wZWWPDGeKHwKrwivFREUhsLWmQTe</vt:lpwstr>
  </op:property>
  <op:property fmtid="{D5CDD505-2E9C-101B-9397-08002B2CF9AE}" pid="25" name="_IPGFLOW_P-B5F6_E-1_FP-7_SP-2_CV-EC9B583C_CN-D0316392">
    <vt:lpwstr>/Wi0Re3yEXardvoPTOgB7FfOz2aQ3HMCqmzi202eWiXg5C3/HouvMElHbPDJID2gmiX4B1ruBnImQMcINpzgNmwzwjqtv5RQQJlOK1qXESDh1DCwfXVFIFooqsco9I+qhC+w4Ye8tJzTuu9DzdWoPKA==</vt:lpwstr>
  </op:property>
  <op:property fmtid="{D5CDD505-2E9C-101B-9397-08002B2CF9AE}" pid="26" name="_IPGFLOW_P-B5F6_E-0_FP-7_CV-FB4CA461_CN-40369AC0">
    <vt:lpwstr>DPSPMK|3|408|2|0</vt:lpwstr>
  </op:property>
  <op:property fmtid="{D5CDD505-2E9C-101B-9397-08002B2CF9AE}" pid="27" name="_IPGFLOW_P-B5F6_E-1_FP-8_SP-1_CV-D904B489_CN-E27D40C0">
    <vt:lpwstr>tZ9WnSMRieRAh8jZT+aTeejzpaRPadUUicLVIDD3NnWbh195hz1i9obQaHmxcQFPgUOYqtw7TGpPKPy0AoP/mH/CJ/dn8xre+fJeXVZVr//HqhFthKqBQoNd9wVkco7Zk42MStAEZn/c6ZNJm5zVJPN5FiyTIP2wrSwu2BeGc8m4/yqn2iJdMhgQLv+hXmxNZknsYMHZxCzH3gIYtz1GUbGU6l0Nlblq4fJVVMwabewKaGxntP9w/C+etJkkKkm</vt:lpwstr>
  </op:property>
  <op:property fmtid="{D5CDD505-2E9C-101B-9397-08002B2CF9AE}" pid="28" name="_IPGFLOW_P-B5F6_E-1_FP-8_SP-2_CV-F79F4073_CN-C7A01004">
    <vt:lpwstr>qf/dfxM5GhNlX3FdlAkdatRR8U7QD7CSzAz4+N+8qMxL/BI9XGNb5mQyj06lft6FmPemqbWgf/ZUHubzlLj/0NR0uteNUEkuNcoYcCJuFIKcU7fCj3WkWYYR8ggPQpQInhHmHBMimhcleQHHTfOaNNg==</vt:lpwstr>
  </op:property>
  <op:property fmtid="{D5CDD505-2E9C-101B-9397-08002B2CF9AE}" pid="29" name="_IPGFLOW_P-B5F6_E-0_FP-8_CV-FB4CA461_CN-67464FF5">
    <vt:lpwstr>DPSPMK|3|408|2|0</vt:lpwstr>
  </op:property>
  <op:property fmtid="{D5CDD505-2E9C-101B-9397-08002B2CF9AE}" pid="30" name="_IPGFLOW_P-B5F6_E-1_FP-9_SP-1_CV-93C43577_CN-A1DDCE47">
    <vt:lpwstr>tZ9WnSMRieRAh8jZT+aTefDjwwEihBEDhhB3jyGZPSTsv3Ur0WimlPU/CDuU8q78XXuSYj6OXTVcGF++NmN8yeAoxa6pnw70vsg4iRZ9j+6H/pV1scWBrLG2oVSLJUg24WmmeagJAnPo3eV6Df870TB0S/CGucdVWZ1pzSl6nsoSD065YrduqrclYUjKg+ZPX5r+JxIwEagdkBQuAccXb1p9oKuniL4/vRjiH7ymgQl4Sg6ouT8L7mdeyXmCTZj</vt:lpwstr>
  </op:property>
  <op:property fmtid="{D5CDD505-2E9C-101B-9397-08002B2CF9AE}" pid="31" name="_IPGFLOW_P-B5F6_E-1_FP-9_SP-2_CV-E182CA82_CN-51E7B78D">
    <vt:lpwstr>t2AUlGgRBfLTEpvV2P5PXXCMVP69LilPUzhwo6JAXsjtLquXXNa/7sxaT0AGdwaDqPbqANhqc4s2n2DyusocGsjW8rcL4XF+u75wI0fP0TvXk3GYzuKn/cgUMU0CcmCWmyxFZq9PjpJ5/4YuhefcOYw==</vt:lpwstr>
  </op:property>
  <op:property fmtid="{D5CDD505-2E9C-101B-9397-08002B2CF9AE}" pid="32" name="_IPGFLOW_P-B5F6_E-0_FP-9_CV-FB4CA461_CN-BAD09670">
    <vt:lpwstr>DPSPMK|3|408|2|0</vt:lpwstr>
  </op:property>
  <op:property fmtid="{D5CDD505-2E9C-101B-9397-08002B2CF9AE}" pid="33" name="_IPGFLOW_P-B5F6_E-1_FP-A_SP-1_CV-EFF7BFD3_CN-AB6D9BEF">
    <vt:lpwstr>tZ9WnSMRieRAh8jZT+aTecNuyQnpkRYUjRv0GAfPVPgFHBi4gZDOv202ailuXDM3EsUqizX38Cfi4iqPhn1/0aMYAAGk/JpOrZse4Rb5QC9k88p4PxsikfbqHeLGaKXgvXFt+WSOeB+1RoVgHZ8vWgJNmO+kGKUSZ+UQzSt7Si4lPNyNpcyKnrDDjzuqs2Z5xk7E8/b46g0HnfSnRBSNnD+LDPYWtwaTkmahDkb97rPhqPK5w97CufFA76UX4dC</vt:lpwstr>
  </op:property>
  <op:property fmtid="{D5CDD505-2E9C-101B-9397-08002B2CF9AE}" pid="34" name="_IPGFLOW_P-B5F6_E-1_FP-A_SP-2_CV-88D56FDE_CN-F796C9BF">
    <vt:lpwstr>3Bs0LJAvSs4GbLavfJqRreh/2ms7JtN9cOad/XcGjmYfNQNW9eVWAnej53vDEMB0jtYHegHZojI8geHLiK3NLK/pfBnHMVjouLj4/UUD4SFRHBL7zq8NFZZXZE6h8HLLEteoJZWp+k3qW33AxvEk6LtxiGvT4BWHXW70RzGdKPDjHFyWFmAIYGEUUn6L5NtG4</vt:lpwstr>
  </op:property>
  <op:property fmtid="{D5CDD505-2E9C-101B-9397-08002B2CF9AE}" pid="35" name="_IPGFLOW_P-B5F6_E-0_FP-A_CV-60DDE677_CN-481C6F97">
    <vt:lpwstr>DPSPMK|3|448|2|0</vt:lpwstr>
  </op:property>
  <op:property fmtid="{D5CDD505-2E9C-101B-9397-08002B2CF9AE}" pid="36" name="_IPGFLOW_P-B5F6_E-1_FP-B_SP-1_CV-DC77D4D8_CN-FACB8DBA">
    <vt:lpwstr>dWbMfnIpVGyZ90zZH/7R3UuCf/cC7Xl765LvS8IaKFyVTPWOrXxt7ZgFqs9Ld1HEN2rj5hQnA0lwv5rZFplV0Spg+A7MNXLuJ1dtPBiHZkGdVzKA3hiPTn3Rch4vXWDZPO5BZnVHmLdy9R9vrICEkJKynG2xG3AaVL57UaQGt9BtDn8KoeiXCFerhooMK5o/ZA2QxEaqcFWRsmZZF+sje2Yp0wEos0UjkQXBJNIIe1tCc9wDmdpu+pEHmWeEgEc</vt:lpwstr>
  </op:property>
  <op:property fmtid="{D5CDD505-2E9C-101B-9397-08002B2CF9AE}" pid="37" name="_IPGFLOW_P-B5F6_E-1_FP-B_SP-2_CV-E0211E62_CN-7DA8EFEC">
    <vt:lpwstr>2+aGujovC+ADDpG7k7/swl8cKtpX4QCHNy2mAzJxWRs2zmDD6z3ggV4qq+MELN6DXLnzvGXHXKQdG3qvmvucpU4VRbEGyzD1fumPkNL6br/N0R5D+76xDJoEpGQ3oXoLTLIkQ/ufG1ZaX+FZhQGxWVw==</vt:lpwstr>
  </op:property>
  <op:property fmtid="{D5CDD505-2E9C-101B-9397-08002B2CF9AE}" pid="38" name="_IPGFLOW_P-B5F6_E-0_FP-B_CV-FB4CA461_CN-E7ED5557">
    <vt:lpwstr>DPSPMK|3|408|2|0</vt:lpwstr>
  </op:property>
  <op:property fmtid="{D5CDD505-2E9C-101B-9397-08002B2CF9AE}" pid="39" name="_IPGFLOW_P-B5F6_E-1_FP-C_SP-1_CV-5086DD84_CN-BA18E907">
    <vt:lpwstr>dWbMfnIpVGyZ90zZH/7R3WYs1yVhRk98lxs4odEiQ2ag7K34HJkDp6694I8zePEELh1lTykIqlXAqoJ3OLpoG+xzN8ozTBdwo7fp48XiEmGKG0Jvm3cZCXl9fFbw+MRsye1GDkz1pOBwUobl5oFsIbugtXm5KUoxehJ6yMKGHWDyRK8GmroxhAnu1v3wqsMD0CrQQt8YOJIXTxgXbaNBvxYNO+BXerpyfrTKMzXgotrnG/UfRnn6ljODH819yqs</vt:lpwstr>
  </op:property>
  <op:property fmtid="{D5CDD505-2E9C-101B-9397-08002B2CF9AE}" pid="40" name="_IPGFLOW_P-B5F6_E-1_FP-C_SP-2_CV-27A04277_CN-4E0FE2FC">
    <vt:lpwstr>zeWq+tGBXv5A5WGgJy8dkC6vWNAZmui7dCZgAaPECA4kmfBw3nA6DYPnSCRNkjBd9ulTJ945ZJAPbAZbXamZwF0QUCPmm7NuhQ3IZ0rWQMzYy8PHOxewIDwDOuvZeppH9l9bbWz/zp2GsTKnT+Cbf7A==</vt:lpwstr>
  </op:property>
  <op:property fmtid="{D5CDD505-2E9C-101B-9397-08002B2CF9AE}" pid="41" name="_IPGFLOW_P-B5F6_E-0_FP-C_CV-FB4CA461_CN-3A7B8CD2">
    <vt:lpwstr>DPSPMK|3|408|2|0</vt:lpwstr>
  </op:property>
  <op:property fmtid="{D5CDD505-2E9C-101B-9397-08002B2CF9AE}" pid="42" name="_IPGFLOW_P-B5F6_E-1_FP-D_SP-1_CV-CF0BE012_CN-8D55E392">
    <vt:lpwstr>qBzK8oj7AiMInc3Bdj51G634fv463J4zKN+BQV9pEQVx7d6ycxXMgiMdxbutS3+xvLqy1esUDpiQCJU3GShNd1g5qv4xKIUSq4fp6ooo4Gf1ijsqvMs4hS0qh5AkthWd/ILZNoZ6FlkVWRKAe1JZrqQk+/fwINkxpnQhiaqsz36FYgx42mDmZl7rzIOxb63NAFCeVQQyy9P2Q4fDak2KrhnVHzsK6LClFq17klotZTd8mdZpD4GARRlu3ValsJu</vt:lpwstr>
  </op:property>
  <op:property fmtid="{D5CDD505-2E9C-101B-9397-08002B2CF9AE}" pid="43" name="_IPGFLOW_P-B5F6_E-1_FP-D_SP-2_CV-CD338AD0_CN-9506B31D">
    <vt:lpwstr>WOtna85kfgVHve7m5COh8nRv6U/i8Qxyvkg1qaxFopMEBVMzoEo0E/yxsuy7+IuzYUg4Bl0GFn2o08tyZiMhEWsTqQ8JIXBcaSgjNwHZs8aZoSAllpTXtx+UpbUf3JBPwcvZ6jwW5Gcmz4sfsaAjLQg==</vt:lpwstr>
  </op:property>
  <op:property fmtid="{D5CDD505-2E9C-101B-9397-08002B2CF9AE}" pid="44" name="_IPGFLOW_P-B5F6_E-0_FP-D_CV-FB4CA461_CN-47088A8A">
    <vt:lpwstr>DPSPMK|3|408|2|0</vt:lpwstr>
  </op:property>
  <op:property fmtid="{D5CDD505-2E9C-101B-9397-08002B2CF9AE}" pid="45" name="_IPGFLOW_P-B5F6_E-1_FP-E_SP-1_CV-5B0FA486_CN-57330F6C">
    <vt:lpwstr>uLoeYOO7gkiFBr5EH9mVE64wCJ/NAbOE46e2AwCxzLMZSycbSI3D9d3p/zZNI+B2/IZQTnwtSZM+4qklF/YAf/LBj+NGHaeH5Nt+Qq+WiLCZ2xSuo6hT2keQELWT/r6LOtJLzRszFnZgNR5AGwrA2e0Vs/BJ/+st9+kX43AQv4PBy8IfrEhijWciuHydoahZMnCYS1NHDpayimbmn0yxZkiJuZGSbTkhA0vSJvJT1MvOiz4c60QJ/1pjlHzjtGF</vt:lpwstr>
  </op:property>
  <op:property fmtid="{D5CDD505-2E9C-101B-9397-08002B2CF9AE}" pid="46" name="_IPGFLOW_P-B5F6_E-1_FP-E_SP-2_CV-66BB0359_CN-3CE628D3">
    <vt:lpwstr>HVqN7oRyuY7k0A2rXTRDdVUMg4p3Sgcu4yOqyCYLvtBj+B7CVMrEAXUEZ2sz4phegFEeqxwRH/XHrxMDfzCv+/kW2ME1W1Jkho9W3FXEk3xy+iT0h9ykFDXVgbQC57F5Th5lPbM+vNTmHDlhNGerZdQ==</vt:lpwstr>
  </op:property>
  <op:property fmtid="{D5CDD505-2E9C-101B-9397-08002B2CF9AE}" pid="47" name="_IPGFLOW_P-B5F6_E-0_FP-E_CV-FB4CA461_CN-9A9E530F">
    <vt:lpwstr>DPSPMK|3|408|2|0</vt:lpwstr>
  </op:property>
  <op:property fmtid="{D5CDD505-2E9C-101B-9397-08002B2CF9AE}" pid="48" name="_IPGFLOW_P-B5F6_E-1_FP-F_SP-1_CV-6FB290C3_CN-98EE6F26">
    <vt:lpwstr>uLoeYOO7gkiFBr5EH9mVE6uZfRlYl5qBNUV+yltQh+fc9aD71lIP1gB+3pzxXOdWu+ZjboWEpYNLqCfRgCIl2tfqK8fD06I5dfeQPNrigH4orqHmFcLVJOvYMaa3xNgXUbTqxLkX6wQkRJ+IksrjIWG7k1Ib2xAAnyR1HuFyPTzAjNagH8nqEIf6GM3t49zfaPpOibDAnv/VXrUUKwvQAVvZKEgPfXA3NZKnpknE5wIec8yQigAFBt/XK+OyzSr</vt:lpwstr>
  </op:property>
  <op:property fmtid="{D5CDD505-2E9C-101B-9397-08002B2CF9AE}" pid="49" name="_IPGFLOW_P-B5F6_E-1_FP-F_SP-2_CV-8BDAE186_CN-30406D6A">
    <vt:lpwstr>BVKZnVbPrKkO1sMyHAPDnjaoGFtrmBB7NLYEYvxlHkkSVGZ9zFYtbifNiTvlbkRzJKjOp99OaMQunEDQ4kGYXaz5QP0KD3nPM2gojN75SP7u4yRMKQ5uMj94UW/udulBd7yOPkDu3Xnh7VSyGwcxhPg==</vt:lpwstr>
  </op:property>
  <op:property fmtid="{D5CDD505-2E9C-101B-9397-08002B2CF9AE}" pid="50" name="_IPGFLOW_P-B5F6_E-0_FP-F_CV-FB4CA461_CN-27543FC1">
    <vt:lpwstr>DPSPMK|3|408|2|0</vt:lpwstr>
  </op:property>
  <op:property fmtid="{D5CDD505-2E9C-101B-9397-08002B2CF9AE}" pid="51" name="_IPGFLOW_P-B5F6_E-1_FP-10_SP-1_CV-D7E34F8B_CN-79E1D623">
    <vt:lpwstr>58NKLrZS+GXQkL2Kb3k2kx3NjmQ7XUki5cO2c3RYaTiCShS0Ise80M5RjHdkSNtid8QXELRFJtZ/UdFGQngpv80WgOKUQXaqjmcMEpSLqVAtc0lyIEQNnNMmHRznqLkgQ8ccAg2+8X2tys+Pc0e95I9MekBYLK8pbZUQyoMWtGGgndTEa/spuFxYXjxxTILT3+S7zGTjLw0btHaSFvMBrUP9q3zInfpYY3xKK/LtGCnIq0HoG7l59HrZDS331LB</vt:lpwstr>
  </op:property>
  <op:property fmtid="{D5CDD505-2E9C-101B-9397-08002B2CF9AE}" pid="52" name="_IPGFLOW_P-B5F6_E-1_FP-10_SP-2_CV-6DCB9FA7_CN-C9CD5305">
    <vt:lpwstr>vSHWU6MT3HAdOynJ+lllBIHwmElw6Yt7PjtaRglYyUiZzIUpQHTxOsokJZz6sY466vIp+Jgm4AoKao9ju5PMHUMz0xNgY648DlueQ4Pk4MW9r1N7d8hzWgEcdaYzwXNjtcZEcdPxmfD+RlGI+NigbFw==</vt:lpwstr>
  </op:property>
  <op:property fmtid="{D5CDD505-2E9C-101B-9397-08002B2CF9AE}" pid="53" name="_IPGFLOW_P-B5F6_E-0_FP-10_CV-FB4CA461_CN-B8A46157">
    <vt:lpwstr>DPSPMK|3|408|2|0</vt:lpwstr>
  </op:property>
  <op:property fmtid="{D5CDD505-2E9C-101B-9397-08002B2CF9AE}" pid="54" name="_IPGFLOW_P-B5F6_E-1_FP-11_SP-1_CV-24B41100_CN-72F31A1F">
    <vt:lpwstr>/V/LKETvzUBuTGueNtfnhRffQ/hU/Lc4oI4N62sQ4l82C10PgSqmW4z8mHrNBiqYflksmOPFnYjVjVf1L83E0HmvV+Jyf/3hKVsCxEozPmA0EZYxFJcx4OodsV9+JAmXHOY2958IFQVJODL0AXWNJgUZk3IqUi+Nr0BtvKqOOThEbaFGuu0fTXe1xrLRpVVUiliUncWxn3IcAqdzX/SLoOjjLlk6w33B5gCmDamHCrIBupH2vMhWinbEc9GjnVe</vt:lpwstr>
  </op:property>
  <op:property fmtid="{D5CDD505-2E9C-101B-9397-08002B2CF9AE}" pid="55" name="_IPGFLOW_P-B5F6_E-1_FP-11_SP-2_CV-16181A6A_CN-BBC67C09">
    <vt:lpwstr>0lyqg7gMbMSFFrN85FT3w6ybELKuEdebbT8c8aQKXd1DOoZp+l3Lz/+WfX53SXMdN4hv/MuZ63nRzAHV+Hd5vezN5tHFNocKlW+oW6Yq5MmDTrO9YhA6lM9Xb2D1RUrmjK0JvKx+qIDG+0RmhocOBag==</vt:lpwstr>
  </op:property>
  <op:property fmtid="{D5CDD505-2E9C-101B-9397-08002B2CF9AE}" pid="56" name="_IPGFLOW_P-B5F6_E-0_FP-11_CV-FB4CA461_CN-6532B8D2">
    <vt:lpwstr>DPSPMK|3|408|2|0</vt:lpwstr>
  </op:property>
  <op:property fmtid="{D5CDD505-2E9C-101B-9397-08002B2CF9AE}" pid="57" name="_IPGFLOW_P-B5F6_E-1_FP-12_SP-1_CV-CDFC3CE7_CN-F5D49434">
    <vt:lpwstr>MDQld2JNOXrHu7aLMOdrNh6J2h6zEtbB+Wpc8ACB4SsRDGEZ244BNLhqykLPc+ebXiEC6jqPlSgqOXcI3yxMU+8yRMUn2T4dZFAfGclmrzFWqdp9lpzHTueQWEY+Jn26qLIakfg+33d6JenrKHe719WDVoqi/wJnxuzUW8zqZqDbF6F93ecPoEkfgE8d/k7GmoqCTKCfouzUbYTbs9/uro+LAQ2mETzjtPtySiYvlFeZ8Yrnd/aTYLKI9eoRWcR</vt:lpwstr>
  </op:property>
  <op:property fmtid="{D5CDD505-2E9C-101B-9397-08002B2CF9AE}" pid="58" name="_IPGFLOW_P-B5F6_E-1_FP-12_SP-2_CV-6D2F3105_CN-1FCEF708">
    <vt:lpwstr>AKWk9ojOb9d7HEVcNNAX8nIxsJxbtq10Vr+ODxr7O4dBxmG4LhPjDv6/ebK4qKOSwUolDkWdi2nBD7bkPq02TdmnlEY0BEcPv2maITHXJ+1Oitd6pJOTQgeMe8QBALB3/6rzZrfkDhfIrUwH9AiV7GA==</vt:lpwstr>
  </op:property>
  <op:property fmtid="{D5CDD505-2E9C-101B-9397-08002B2CF9AE}" pid="59" name="_IPGFLOW_P-B5F6_E-0_FP-12_CV-FB4CA461_CN-D8F8D41C">
    <vt:lpwstr>DPSPMK|3|408|2|0</vt:lpwstr>
  </op:property>
  <op:property fmtid="{D5CDD505-2E9C-101B-9397-08002B2CF9AE}" pid="60" name="_IPGFLOW_P-B5F6_E-1_FP-13_SP-1_CV-6EB1F803_CN-11A2D999">
    <vt:lpwstr>MDQld2JNOXrHu7aLMOdrNilq+6uA0rbIS21l2oYrM75W+3OsbqhqqrCQbU23PiA+LA3q5VaDYTgyOkg0jHLfZjUBWCyCGm9tugp/IWl4yzO8DetKjxpMTHNmBIm9i58ehmZyKKCjgTdR6Mx0SBduDbdC8XJmsDhTiDdK1Nd8l1wYFvICZXstSfJfJxC9lnBfUy+FOHj+aeeqGYIff5yCMnGWbhr2CMEnF9sCChaeqKK7xz8fZYryCRgzVEa92Nr</vt:lpwstr>
  </op:property>
  <op:property fmtid="{D5CDD505-2E9C-101B-9397-08002B2CF9AE}" pid="61" name="_IPGFLOW_P-B5F6_E-1_FP-13_SP-2_CV-5D215430_CN-4D0640AE">
    <vt:lpwstr>JLvntfCkslmJLZtmqafSX0GAwqGrc6Ri5WQc7U7d30RyHn/JQZdCRq6qnmTsXzP/PzSLG5V6JN+aamAdapejAm/Bs61YPcrNpOTEt1zD+429nmaPUenR8Qkxz7y6Mr+26OA116EHGdcKRbj7+ygd2AQ==</vt:lpwstr>
  </op:property>
  <op:property fmtid="{D5CDD505-2E9C-101B-9397-08002B2CF9AE}" pid="62" name="_IPGFLOW_P-B5F6_E-0_FP-13_CV-FB4CA461_CN-56E0D99">
    <vt:lpwstr>DPSPMK|3|408|2|0</vt:lpwstr>
  </op:property>
  <op:property fmtid="{D5CDD505-2E9C-101B-9397-08002B2CF9AE}" pid="63" name="_IPGFLOW_P-B5F6_E-1_FP-14_SP-1_CV-D7B24CA4_CN-137CCC70">
    <vt:lpwstr>PGkhz5HR+iKaEZQz0RS9fBovCZUvhDKLDwzA+MACeE3DQnatVbpoWNTufujV2BHNIByq4LH68QNpnJ3UvGcpSG8AxEdgB3AFk4DBXOJ+iH20O4/l5aGR7Hl9xKpRMOshKQ21CODw/WDZ5KQtvVOctvb0OhxbnH2hoUWyqFgGmb5Y5md3yAUnsoebKM2Eo7m+162D79FOLKNY8FlHMDOOaL8plc3x4XR/jFQWJmpH97AXeKhnjOSspSVs4KllI9z</vt:lpwstr>
  </op:property>
  <op:property fmtid="{D5CDD505-2E9C-101B-9397-08002B2CF9AE}" pid="64" name="_IPGFLOW_P-B5F6_E-1_FP-14_SP-2_CV-661EF42C_CN-7A0BA63F">
    <vt:lpwstr>0iYTbWXsqZF8WnloLWyD5qEbYLZrAnsilL2/BrQdk1H8hVMDf7+WKmY3TDoxpvjfaxpulIQiUUHWrmbQ99T4WHuhrTOS67CYSSopJnYU7MIJS1n8ipOJU+Viar+ah+a8pJMENMMVPUQeykPj2IPZsKw==</vt:lpwstr>
  </op:property>
  <op:property fmtid="{D5CDD505-2E9C-101B-9397-08002B2CF9AE}" pid="65" name="_IPGFLOW_P-B5F6_E-0_FP-14_CV-FB4CA461_CN-781D0BC1">
    <vt:lpwstr>DPSPMK|3|408|2|0</vt:lpwstr>
  </op:property>
  <op:property fmtid="{D5CDD505-2E9C-101B-9397-08002B2CF9AE}" pid="66" name="_IPGFLOW_P-B5F6_E-1_FP-15_SP-1_CV-AB0227C9_CN-7660A6DC">
    <vt:lpwstr>PGkhz5HR+iKaEZQz0RS9fJmtDzQ7fmpD5T1ap9y2TWUzdXOaqxC9JoNgQqVCHA+vNt90kHrklrHFXWMNFth5VGoiZBLu+XB70yvZE5/BSQ5g2qs5q+GiGPudBVifIQsOarsUGLWImwip/0Q5Y7wV0fCByFHrjPxFU/P6UTiFQCN2XkXbi6ahrFj1WVMPTAmEvZg9b77OHNzKait8AdtINZjOs4JjCB6UN/NhZo553I97zcqwQYdvEc4zMANlf/j</vt:lpwstr>
  </op:property>
  <op:property fmtid="{D5CDD505-2E9C-101B-9397-08002B2CF9AE}" pid="67" name="_IPGFLOW_P-B5F6_E-1_FP-15_SP-2_CV-56F75066_CN-B4637EF2">
    <vt:lpwstr>BmhJglPP8D2YUxbQq9013OHpSYL5ibdHmWZDBk2LDfKMHoa5WY4EMkz/F5+7MY/0ALHw3I2zpipxmfMFVKixHUrBNwVOBpvKUpkVEcvIZtE+kAIDxzBGxYnHnvMth+7Z4js99U1dqd6mOFFgkKf2pZQ==</vt:lpwstr>
  </op:property>
  <op:property fmtid="{D5CDD505-2E9C-101B-9397-08002B2CF9AE}" pid="68" name="_IPGFLOW_P-B5F6_E-0_FP-15_CV-FB4CA461_CN-A58BD244">
    <vt:lpwstr>DPSPMK|3|408|2|0</vt:lpwstr>
  </op:property>
  <op:property fmtid="{D5CDD505-2E9C-101B-9397-08002B2CF9AE}" pid="69" name="_IPGFLOW_P-B5F6_E-1_FP-16_SP-1_CV-6063857D_CN-A3636DE1">
    <vt:lpwstr>ht36dVXH3EdME8mlhASu0rUsEPw/NKN2Q5cv46ZWRLjJR0eiX2FEhJ9y/CPw3zgQsKHjHTvi3OvzdQaAW4SkEpT9UcMq6Zl4r7lxiSKLwW6XIAWACv2ltrQIITSfB0iLb7jkyptxZN+a74GecNIz3pQmWGesEE++GziScuCMe780isTU9WaQ9MX7/ZU3p2jm7AoO1RrJMNCdkQEX3GZvmmtpH5I/sf60oylvV/Xhl+eao+fQU9Aonk+OuG3MpSp</vt:lpwstr>
  </op:property>
  <op:property fmtid="{D5CDD505-2E9C-101B-9397-08002B2CF9AE}" pid="70" name="_IPGFLOW_P-B5F6_E-1_FP-16_SP-2_CV-67059A83_CN-20AA76A5">
    <vt:lpwstr>Qd44WfHVoyCuxe15QXiYyrlZUiie160OlGfILPzXhXn7EE1NYAys+QcrvbvFQmDM9y/eFPcUWip2bIq9+0FZS7z19Gv+B6nIlcZJDtmdHEiOOm/0VXyRBhuiv1GaRmarcUGYW0OrE1c4ddBMu8VpbbXib+0jxEgqqxN8NTCoZC6BrdvVjhz1CAsAFFtXkFt8LXfzHDlACXP9XcQu9ipkRv5iZ31U+66oqxih6ZnAKA1pGZHe7yZkOElvWua/B17</vt:lpwstr>
  </op:property>
  <op:property fmtid="{D5CDD505-2E9C-101B-9397-08002B2CF9AE}" pid="71" name="_IPGFLOW_P-B5F6_E-1_FP-16_SP-3_CV-4141F59E_CN-7201ECBF">
    <vt:lpwstr>Kw7YEQrwPDBzNNgdHHmbsOhe4vIonHZNFDZ58zbchHB+c=</vt:lpwstr>
  </op:property>
  <op:property fmtid="{D5CDD505-2E9C-101B-9397-08002B2CF9AE}" pid="72" name="_IPGFLOW_P-B5F6_E-0_FP-16_CV-B304EA30_CN-D15FEC19">
    <vt:lpwstr>DPSPMK|3|556|3|0</vt:lpwstr>
  </op:property>
  <op:property fmtid="{D5CDD505-2E9C-101B-9397-08002B2CF9AE}" pid="73" name="_IPGFLOW_P-B5F6_E-1_FP-17_SP-1_CV-5D0D56B3_CN-2B37F8B1">
    <vt:lpwstr>ht36dVXH3EdME8mlhASu0gMt62ihVA74FNNK0AFwUVGjueiaf95ulHuRii1cezo6eZA5mzwiWauiYbYdA2modmRlENd83pvOmJScUZt+3MQFU53vzbr2Z2RDw5EehGxmA9Wz+MHIjFANx/iDboMdMw6nGWGCdW1LK4EZs9LzcjH2wEiqMUUDzah6Y+21sabUSI+PqU1DpUibGDfxmsK/I3BVU9QMyFo/yujciA0Iulls+sjKazwyRVBMnR4IlYB</vt:lpwstr>
  </op:property>
  <op:property fmtid="{D5CDD505-2E9C-101B-9397-08002B2CF9AE}" pid="74" name="_IPGFLOW_P-B5F6_E-1_FP-17_SP-2_CV-26C479F6_CN-26F87DF9">
    <vt:lpwstr>ThIEdf59jnUjftpG2G0roLKpb5FfHyqQexuo/KTJWVDm8tK4LYfgtx/nildP4Xnuy2PiRhbUYVcvtmAWCvlvfqEQUJ0MRHvHpzezlI5JWEG6JqaN+toMumAg7+hQdIOvyI619+GSFbMMCQUzYtj4yCA==</vt:lpwstr>
  </op:property>
  <op:property fmtid="{D5CDD505-2E9C-101B-9397-08002B2CF9AE}" pid="75" name="_IPGFLOW_P-B5F6_E-0_FP-17_CV-FB4CA461_CN-C5D7670F">
    <vt:lpwstr>DPSPMK|3|408|2|0</vt:lpwstr>
  </op:property>
  <op:property fmtid="{D5CDD505-2E9C-101B-9397-08002B2CF9AE}" pid="76" name="_IPGFLOW_P-B5F6_E-1_FP-18_SP-1_CV-680B92B2_CN-CD973337">
    <vt:lpwstr>0l6aO0F3SzhJ9ekm8tCz22+xX0F47N7dhfJO7LTglrJ/dd1QlFBlWPBLjKID2N3xrgRGGVnC8+NC46ROs4d9aWTXcAa5Pypwqx6DQBhSBtZh8UCNQiUsTrhG0Drp26Krp+h/9atN8FeTYsLkD4SdPl0ENn/HWBEmqg3hPD+boJmahr/Ip3gzCvq+ra4svXwnREADvbzmMtwLNuZLV63OY/6Sc2dP83m+VsoOvQPiXExuhmrsMtUH81iwOzybpv2</vt:lpwstr>
  </op:property>
  <op:property fmtid="{D5CDD505-2E9C-101B-9397-08002B2CF9AE}" pid="77" name="_IPGFLOW_P-B5F6_E-1_FP-18_SP-2_CV-99435D2_CN-3AC924C">
    <vt:lpwstr>kT7eVvGP6vn5O+q//5zn76iI4nKrUFWB9VfBbqpXHcxriviM0Uqrlwdc5qNNJlEW05vToxg+4wyW/RaQmOMxZcGQwfMWTywzBwJnnaUd+2Iw5jAEl6oRKniZxL/p7UBZLwXLFB1ul1RRQ1Lm9c4hcPw==</vt:lpwstr>
  </op:property>
  <op:property fmtid="{D5CDD505-2E9C-101B-9397-08002B2CF9AE}" pid="78" name="_IPGFLOW_P-B5F6_E-0_FP-18_CV-FB4CA461_CN-E2A7B23A">
    <vt:lpwstr>DPSPMK|3|408|2|0</vt:lpwstr>
  </op:property>
  <op:property fmtid="{D5CDD505-2E9C-101B-9397-08002B2CF9AE}" pid="79" name="_IPGFLOW_P-B5F6_E-1_FP-19_SP-1_CV-FD1ECD20_CN-49EEED6C">
    <vt:lpwstr>0l6aO0F3SzhJ9ekm8tCz2y7GhsA3TUlVn3OXkkhFD65B/2jFgRuqHc53yonDaBXhrU//mkMbDdzGmsVmFz3XI26aBasolwFQOm4ij0JZe6d0KF+8umCzraYXggR7IiTyt758KPLxbmQqXKzTOdMd4W0O4+lvYfi1yA2b2MLyCTX36ch5/sVafMDr2Xfpl4gE/LjzvqMdJU/sLTPoopUbWPfjChJLg7QLL8Na7Ot3GF2yhPzDjT66WdRaAeKtiot</vt:lpwstr>
  </op:property>
  <op:property fmtid="{D5CDD505-2E9C-101B-9397-08002B2CF9AE}" pid="80" name="_IPGFLOW_P-B5F6_E-1_FP-19_SP-2_CV-2FD00B28_CN-52A007DE">
    <vt:lpwstr>y80bi6yLENE4VK2pTsfXXGQZ9+MIp7pf0QK+AJw48TRk25K50iM1bYuEV1LT7a1fmv1WotVBTBoA3kbDVNKfgvFw962kT/jZo5VcinOwO5cW6uH8mPy5AqoZP/D2Kw8gbuZ7TjKTC/BhKwHd2x1kM5w==</vt:lpwstr>
  </op:property>
  <op:property fmtid="{D5CDD505-2E9C-101B-9397-08002B2CF9AE}" pid="81" name="_IPGFLOW_P-B5F6_E-0_FP-19_CV-FB4CA461_CN-3F316BBF">
    <vt:lpwstr>DPSPMK|3|408|2|0</vt:lpwstr>
  </op:property>
  <op:property fmtid="{D5CDD505-2E9C-101B-9397-08002B2CF9AE}" pid="82" name="_IPGFLOW_P-B5F6_E-1_FP-1A_SP-1_CV-A1316D71_CN-344952C4">
    <vt:lpwstr>0l6aO0F3SzhJ9ekm8tCz26Ck0dUtv08zB+igzKBo7RnATE2QiL3v2kaSt4kMAtvW/DOfcz/JZT/EhHCzqKRziUaqA7sFeW8tmCWksmNCHSZXfPl8/98PmX5Fcul8viRd1GUhRFDVE+p27Yw1J3PrDfVKsVuasynoILZi5qnmeIWq11KURqfAQ2mmew76cItOBUoqVkPwNRRP1Nn68XwjQ9h6jz4sf07lyXGU1jlrjntHU3xgANvkb0WEcT2uEwO</vt:lpwstr>
  </op:property>
  <op:property fmtid="{D5CDD505-2E9C-101B-9397-08002B2CF9AE}" pid="83" name="_IPGFLOW_P-B5F6_E-1_FP-1A_SP-2_CV-5EF465CE_CN-63B94DEA">
    <vt:lpwstr>PUQKLIBaJIWNrePT/d0q6JVTSkChMesoJAC+CEcvC5RFNv+DL50M89Vfj4c6eaFPwxOHW9SyJKwneWOUz9mMlQhu7Ngg4xKjYxG2qZO3JhXad025VouRPZW3worNNTbwp</vt:lpwstr>
  </op:property>
  <op:property fmtid="{D5CDD505-2E9C-101B-9397-08002B2CF9AE}" pid="84" name="_IPGFLOW_P-B5F6_E-0_FP-1A_CV-1748F583_CN-A5996CA1">
    <vt:lpwstr>DPSPMK|3|384|2|0</vt:lpwstr>
  </op:property>
  <op:property fmtid="{D5CDD505-2E9C-101B-9397-08002B2CF9AE}" pid="85" name="_IPGFLOW_P-B5F6_E-1_FP-1B_SP-1_CV-8E2A1423_CN-1D2607CF">
    <vt:lpwstr>0l6aO0F3SzhJ9ekm8tCz204z8ZhRnJiVibt1v1bxpYBgERu2BXvsD6OuAPPVUcHOeINZS/vFmf86bv3F7Mg4s4N/Tw5+MYfKLOAJrLkuoHupnGF3lqPelcF1MSgu01lvpxGgFxhpzDbPZMJjZQFnJ3vuXidlUJQX16q+Z4nEErGLM7TH3t8hKcKPyJJ16IFMdgOTfrZxDlcZ0cL4/CKeevW/LOJyEULOLe2vT7nE2R6KMbZ7yNhUh9KmPOiUI3s</vt:lpwstr>
  </op:property>
  <op:property fmtid="{D5CDD505-2E9C-101B-9397-08002B2CF9AE}" pid="86" name="_IPGFLOW_P-B5F6_E-1_FP-1B_SP-2_CV-F7D92401_CN-B895C033">
    <vt:lpwstr>wB+ogJDAfFwVtzXX6IMDjXLD92ri+kvyYk/zCENgMjaRL3LxT4ia7w0J6sFcDirxRTiMiU+dLTJCzBVdkFdV1U77VoAWvltzQgfoSEC0Ibm9y3bTop7tIymcBvkj+OH/s8tt9V28A9zmQaLq2CCrOaw==</vt:lpwstr>
  </op:property>
  <op:property fmtid="{D5CDD505-2E9C-101B-9397-08002B2CF9AE}" pid="87" name="_IPGFLOW_P-B5F6_E-0_FP-1B_CV-FB4CA461_CN-620CA898">
    <vt:lpwstr>DPSPMK|3|408|2|0</vt:lpwstr>
  </op:property>
  <op:property fmtid="{D5CDD505-2E9C-101B-9397-08002B2CF9AE}" pid="88" name="_IPGFLOW_P-B5F6_E-1_FP-1C_SP-1_CV-1A331854_CN-8905141C">
    <vt:lpwstr>0l6aO0F3SzhJ9ekm8tCz21V09Y2spaQvNcNNlAw5JXhtUw1ulaVlJnlLvYw9oPWkqjr+yf4A7KkVuyM4WMWlM1K6fD5NRWiazkG8wv42fjU4zF3ItCoiw9fbhwpy7eheVgO+c1raNmbhc+7KTrgTCFu/uoxQ92ZVZf6EuuiUwk04DdQ+En4DoyfryVoJl48bFafgL8hCM8uZe4+bTkjFDfltoVsBxYEiLRYGyR+uRKkgbPATk3gjiUth/doc21a</vt:lpwstr>
  </op:property>
  <op:property fmtid="{D5CDD505-2E9C-101B-9397-08002B2CF9AE}" pid="89" name="_IPGFLOW_P-B5F6_E-1_FP-1C_SP-2_CV-F754A30B_CN-DAE05576">
    <vt:lpwstr>y4I04oiOmPvPLhwCnVY1O1418WsZLkMLSS5RNaKVYXrj8wIg2PAaLfFF7LatXuaAXESIVVOI21CEmoEHwzQkENtjmeZBo2haNtoXqb+WFoaN/oKsiW66ryBL9QxxaaCrzFANccDAucwtoY+bAa+goYg==</vt:lpwstr>
  </op:property>
  <op:property fmtid="{D5CDD505-2E9C-101B-9397-08002B2CF9AE}" pid="90" name="_IPGFLOW_P-B5F6_E-0_FP-1C_CV-FB4CA461_CN-BF9A711D">
    <vt:lpwstr>DPSPMK|3|408|2|0</vt:lpwstr>
  </op:property>
  <op:property fmtid="{D5CDD505-2E9C-101B-9397-08002B2CF9AE}" pid="91" name="_IPGFLOW_P-B5F6_E-1_FP-1D_SP-1_CV-707F3938_CN-BADFA8D8">
    <vt:lpwstr>0l6aO0F3SzhJ9ekm8tCz291VN1Zvjlbp+BZ5FtEooNDDpcrF5e5QTVn5gE7+X7wR48YbM5H80OmsYP+2WcgqGTlMaDNOqEj2vFvzMxvT9nZoYGWqe5pbjpu0FbEHVSdxgEMsuOz5u1n1STMQd3vGQL2PcxWfYOdTLaKBpYjGpFxTaNUEUF4rp5YQsAvPJrMIkVrbAgBrXQ7MGLvu+bhy82ypCRt7drSPAc4i2j0N+/tM94UqLBDk9Cm91oBp3Oz</vt:lpwstr>
  </op:property>
  <op:property fmtid="{D5CDD505-2E9C-101B-9397-08002B2CF9AE}" pid="92" name="_IPGFLOW_P-B5F6_E-1_FP-1D_SP-2_CV-582D1E1E_CN-B7B27963">
    <vt:lpwstr>YRVkx3OYmcoz7jvX1OSI7fN2dzWN9PiVrElGU4ziqyhdQHYZfn/+T0HEID9JSsOcZlN5iG+fCQnQ2Qdn3ufCd5wPLR4oFWBC8KPFwCMOKTOfIKTAqd14Ma4dYZmLypwTtbzbo4G46OAu6rzKVkJrJcg==</vt:lpwstr>
  </op:property>
  <op:property fmtid="{D5CDD505-2E9C-101B-9397-08002B2CF9AE}" pid="93" name="_IPGFLOW_P-B5F6_E-0_FP-1D_CV-FB4CA461_CN-C2E97745">
    <vt:lpwstr>DPSPMK|3|408|2|0</vt:lpwstr>
  </op:property>
  <op:property fmtid="{D5CDD505-2E9C-101B-9397-08002B2CF9AE}" pid="94" name="_IPGFLOW_P-B5F6_E-1_FP-1E_SP-1_CV-A89D720D_CN-BD3EEC3B">
    <vt:lpwstr>0l6aO0F3SzhJ9ekm8tCz265f7eB4lOO5Kh5javd7G/PQgL/bq3oyO1uVLSU5DTJJuWulKIri1VVkZ8xTmhR11JzIBeABxGOcU+KpXlU1UxfCLEEuGcdnocbZhj+4LoAlgo4yaGvNRLDFsKTMSZASYhDahV6bsQE0y0DtSUzp6E/cCzkg+jgbS/FkvXrMp1E4rQdAZ519XZnuxVTO6EbfjeTetxuf8D07PAh0s5seeJ/bRZCZRZGXTQhNeZfYMM4</vt:lpwstr>
  </op:property>
  <op:property fmtid="{D5CDD505-2E9C-101B-9397-08002B2CF9AE}" pid="95" name="_IPGFLOW_P-B5F6_E-1_FP-1E_SP-2_CV-E101F268_CN-DB71A8C3">
    <vt:lpwstr>m</vt:lpwstr>
  </op:property>
  <op:property fmtid="{D5CDD505-2E9C-101B-9397-08002B2CF9AE}" pid="96" name="_IPGFLOW_P-B5F6_E-0_FP-1E_CV-7761BE89_CN-D8D1DAD3">
    <vt:lpwstr>DPSPMK|3|256|2|0</vt:lpwstr>
  </op:property>
  <op:property fmtid="{D5CDD505-2E9C-101B-9397-08002B2CF9AE}" pid="97" name="_IPGFLOW_P-B5F6_E-1_FP-1F_SP-1_CV-D5B74DE2_CN-8FFDB56">
    <vt:lpwstr>0l6aO0F3SzhJ9ekm8tCz277dcLLImMwEpaKqjOwRnYkEYgpU+nXX6TYzYLQAStkmdhIcfvJxeNvK3FXDZnJZkPQ7CnJuGAWZ9JBJd0FfmtdhGd/4OH1i5pwGvYclTioHbFKlCDCmc2ZeCnTL0lfiuKzKeSjPp2o/3q6oQkw1N3m9XVqQucV9IMvihaRT/1J4efgEYBCJr0qxXMX8lnrBMBzfawzt2xMSw/JnIQX1frxgF/E7OVLcXm0fnUvvnye</vt:lpwstr>
  </op:property>
  <op:property fmtid="{D5CDD505-2E9C-101B-9397-08002B2CF9AE}" pid="98" name="_IPGFLOW_P-B5F6_E-1_FP-1F_SP-2_CV-19F16427_CN-6C184ECB">
    <vt:lpwstr>U4rENpKl4iFOLsl5UnqUUYCXmVLB/DPBDD3kQE3+AOR50K3WKI/Mn816fG1HsPKhe6XQMf7FAehEj0R/ptNMo/BvnYtap47/dxzmP7pROIbypOacKq1CwlylwdgSIpXQlj7Cskc8VHWoAaldVvl/vWQ==</vt:lpwstr>
  </op:property>
  <op:property fmtid="{D5CDD505-2E9C-101B-9397-08002B2CF9AE}" pid="99" name="_IPGFLOW_P-B5F6_E-0_FP-1F_CV-FB4CA461_CN-A2B5C20E">
    <vt:lpwstr>DPSPMK|3|408|2|0</vt:lpwstr>
  </op:property>
  <op:property fmtid="{D5CDD505-2E9C-101B-9397-08002B2CF9AE}" pid="100" name="_IPGFLOW_P-B5F6_E-1_FP-20_SP-1_CV-ABC30D80_CN-C8B31156">
    <vt:lpwstr>0l6aO0F3SzhJ9ekm8tCz287abLCPGnPyn2qplL/JG4VpqT6xCHJvxYGn2fpVb5lXk3QULDtpKnEco8KXIqlXQxP0J/XGxbYwKt4LsyFGYyww93BMKZL781eP6L0BWvmCVrhkXQXdk1zA1acGqyjIUQ8WjDEDOvaHhnwHMwN0l/XaktIXRTS5YsVEoq4KxBxBXhe/CDvc4uwIhSKU3vgsSCu6djwmY/IzDg3HImLp6Vt5fZC0n66g3lCnzPnCUBc</vt:lpwstr>
  </op:property>
  <op:property fmtid="{D5CDD505-2E9C-101B-9397-08002B2CF9AE}" pid="101" name="_IPGFLOW_P-B5F6_E-1_FP-20_SP-2_CV-A7430BD6_CN-B36A5010">
    <vt:lpwstr>pl0Tc/oOxqfy9mfJFsJcL4pQqcQXQA/vIcfj34cQH/cTari2HeiE70fu/LRbI2KrgXnLQpBwRdxzqNhCs0Iw8n8uLyFXYmu6y/o67FAMttVg+NNze2K3WyXQhdL0CHeQKfx6TIryb+3NH4sSzNFaF3g==</vt:lpwstr>
  </op:property>
  <op:property fmtid="{D5CDD505-2E9C-101B-9397-08002B2CF9AE}" pid="102" name="_IPGFLOW_P-B5F6_E-0_FP-20_CV-FB4CA461_CN-C4C5448C">
    <vt:lpwstr>DPSPMK|3|408|2|0</vt:lpwstr>
  </op:property>
  <op:property fmtid="{D5CDD505-2E9C-101B-9397-08002B2CF9AE}" pid="103" name="_IPGFLOW_P-B5F6_E-1_FP-21_SP-1_CV-3E7866C7_CN-CBE1A76E">
    <vt:lpwstr>0l6aO0F3SzhJ9ekm8tCz22xgAZkf/RTADIBUI3L/Y3JyedAngLTO5fjwTsbIPgb1niuuwv/Ru1bz2lFVvy9jNWwx3LUr3jHJ72p4KwtI1DT9hqql9qXzAVJ17xT0EwIE+7bc6ioFqCcIqERQB9L4VSwOZIVtD7q2hcfYKngsyocv9fI8podHvaInWx6DRhyqSMPQ6h3jcTIZZ5vHOZDJ7twH6DYlKaCdjbFGvY6DZzmQGGMeBsmpoSg1+qVXUm3</vt:lpwstr>
  </op:property>
  <op:property fmtid="{D5CDD505-2E9C-101B-9397-08002B2CF9AE}" pid="104" name="_IPGFLOW_P-B5F6_E-1_FP-21_SP-2_CV-B888B1A1_CN-507FBF69">
    <vt:lpwstr>jZy/z1hodmhTVT2w1xYLEfE65ufUoB0E/2HF3nNFlTX0cpRDojoJKoVmBk+fkWf86sV8WMDp9U77ByDy/CgIyAiFC9xCe7U9fhrgUExlhw2Jqi5FYa8dLA/0G32wzYkqJpchIoF14vDytLjEhb/ewiA==</vt:lpwstr>
  </op:property>
  <op:property fmtid="{D5CDD505-2E9C-101B-9397-08002B2CF9AE}" pid="105" name="_IPGFLOW_P-B5F6_E-0_FP-21_CV-FB4CA461_CN-19539D09">
    <vt:lpwstr>DPSPMK|3|408|2|0</vt:lpwstr>
  </op:property>
  <op:property fmtid="{D5CDD505-2E9C-101B-9397-08002B2CF9AE}" pid="106" name="_IPGFLOW_P-B5F6_E-1_FP-22_SP-1_CV-E288F483_CN-30DCAEBD">
    <vt:lpwstr>0l6aO0F3SzhJ9ekm8tCz29DHHwq4fTaWuErnrG1qwGtM//zoOMyaMjYkOBNgbQap8NXEB49hXts6X8lCznfLgwpgMn4nqkq3YYCoeyj8Ot1kArZPQyCOqqknygXZeS/zTEuwnYgC9yLTGAI2CIXN1zGtwrs40uS9WC6cb3ULB+vssuYBND9VHAhfwSavpnrfe63KHAk0RBFbBsbyf5hcJLDanaVnI5BbUZCjsfyna15l+Yc+meVMrOGh/EjcRhz</vt:lpwstr>
  </op:property>
  <op:property fmtid="{D5CDD505-2E9C-101B-9397-08002B2CF9AE}" pid="107" name="_IPGFLOW_P-B5F6_E-1_FP-22_SP-2_CV-9DB99C40_CN-39D67403">
    <vt:lpwstr>qv+bw9+BrItw5WQyhdo+6F1ReZ/YnnXM3Y7//jiLaY6gAD/QcJz+QOnve9FZ2W+JRa6Yqg4WOYYlMIqCcxDQTd1sjdLdjcq2pJA6VVnVZJXjED6BhpvRG5fq1tAc32TijdonrKsPaUnoKLT1fROH8+A==</vt:lpwstr>
  </op:property>
  <op:property fmtid="{D5CDD505-2E9C-101B-9397-08002B2CF9AE}" pid="108" name="_IPGFLOW_P-B5F6_E-0_FP-22_CV-FB4CA461_CN-A499F1C7">
    <vt:lpwstr>DPSPMK|3|408|2|0</vt:lpwstr>
  </op:property>
  <op:property fmtid="{D5CDD505-2E9C-101B-9397-08002B2CF9AE}" pid="109" name="_IPGFLOW_P-B5F6_E-1_FP-23_SP-1_CV-C17FABC_CN-B6948812">
    <vt:lpwstr>0l6aO0F3SzhJ9ekm8tCz2xPQ6/5E7tS9qaPIUFAHVolW6BLVp1sUvBqgHSpTdYAG+qDlIB8R96fntK395LV7tmLKG1Xu09Pdw9g7lzFKNY+E0WEjurcuklnyA4IWI75vhntagkwqSvm/4Ufh8INzb/HWLjvEf/wiDTNpWrBVPzBcXNc2TZy3WMGlAVGZE8TUfEOvFkdly26886XlyLdbxZyQ77hSMMDHwmkbAyXvrl4nrsRSQb1Ywc8VSyRE77o</vt:lpwstr>
  </op:property>
  <op:property fmtid="{D5CDD505-2E9C-101B-9397-08002B2CF9AE}" pid="110" name="_IPGFLOW_P-B5F6_E-1_FP-23_SP-2_CV-4625D57E_CN-3ACF4C22">
    <vt:lpwstr>O6sg2mCt8FvgVY77zDTZ3YGvgDwuveot8USqwGrzEH2IoeVeBBnYNNYt/ndjTS3KsXMKkmRuijmTaW44JPE2+G6IHyLcODRzYkT4deMaQ5XCH7HiP8l6I+P7lGViHpu2lr0JEekw4f4RYjQnYmRE9Ow==</vt:lpwstr>
  </op:property>
  <op:property fmtid="{D5CDD505-2E9C-101B-9397-08002B2CF9AE}" pid="111" name="_IPGFLOW_P-B5F6_E-0_FP-23_CV-FB4CA461_CN-790F2842">
    <vt:lpwstr>DPSPMK|3|408|2|0</vt:lpwstr>
  </op:property>
  <op:property fmtid="{D5CDD505-2E9C-101B-9397-08002B2CF9AE}" pid="112" name="_IPGFLOW_P-B5F6_E-1_FP-24_SP-1_CV-719C9CF0_CN-EE3457EE">
    <vt:lpwstr>PG4F/oqdJYB6duV2EzULynfJWoChgHtGr7plu840AeCTv7nhkK/09Y5pc8d/eWf09KMCzVkPKJibR3Mlp+BNyKBqBvpvw0z2HrQdDKQXDZinmiAj+y1nhX45yPPZShhZhi51QtrKVNbJKg8mTCN2whRBiR+iSXmxE0JxZ52PcbAvuBcY9c0+/EG+kWg80RBB57qECiQWOy2bhoNTJLQyjbkMX4tmCf8BHKEfeFvw8XrND/SSwI5VIXViwbnDccn</vt:lpwstr>
  </op:property>
  <op:property fmtid="{D5CDD505-2E9C-101B-9397-08002B2CF9AE}" pid="113" name="_IPGFLOW_P-B5F6_E-1_FP-24_SP-2_CV-FDEF9526_CN-CB181A4D">
    <vt:lpwstr>lt+TevxtoYx32FLoENb86a5xUhK5L17SDgtHDCd0XrUqzq2o7Xa542+em2Krq7vJJoPIUnikd6hYh2qzP8b76aVWEkAJWjLXDjvnVxFmQ/+mRBzXOr+Ki2YhlOz1Ug222Hagw1fYDYPHbyvipzmwaEw==</vt:lpwstr>
  </op:property>
  <op:property fmtid="{D5CDD505-2E9C-101B-9397-08002B2CF9AE}" pid="114" name="_IPGFLOW_P-B5F6_E-0_FP-24_CV-FB4CA461_CN-47C2E1A">
    <vt:lpwstr>DPSPMK|3|408|2|0</vt:lpwstr>
  </op:property>
  <op:property fmtid="{D5CDD505-2E9C-101B-9397-08002B2CF9AE}" pid="115" name="_IPGFLOW_P-B5F6_E-1_FP-25_CV-B3635E48_CN-8EC30CEC">
    <vt:lpwstr>PG4F/oqdJYB6duV2EzULygcPh4Bi9Pr9LNRcXPJzTx0vGSk28jivMoJJPiucQHH98wlJDLoL49QmgtMjgeXYGoWReWZvUIl3ib1sKU3zSP4=</vt:lpwstr>
  </op:property>
  <op:property fmtid="{D5CDD505-2E9C-101B-9397-08002B2CF9AE}" pid="116" name="_IPGFLOW_P-B5F6_E-1_FP-26_SP-1_CV-7A5DD45A_CN-29919D26">
    <vt:lpwstr>PG4F/oqdJYB6duV2EzULyiOTGfIk9FxFOf2LZWIapFIl6InMi7rmIpSa4rBBVy4pDmp/KzoJ86TNc6CI5ClOKb7oRrxrz1gPQpeeeFXp2Whukwy3tNfrHbtmTsuR0pHcU2SR3rfh16nh5OXnCOszUaXKsEJUfLuuVLa8M7/MFvY1XBHRqJokxKgjIgokEKTwMV21H/vo8NwLFbyIoL8R11FSrQG1ELsb9OoFsWrN/T7zsrg8siQx75oTM6bbtY0</vt:lpwstr>
  </op:property>
  <op:property fmtid="{D5CDD505-2E9C-101B-9397-08002B2CF9AE}" pid="117" name="_IPGFLOW_P-B5F6_E-1_FP-26_SP-2_CV-C178CF09_CN-C8C89BA0">
    <vt:lpwstr>h/6RWPSkq2vsuUd2UYYA28blNhoZzUT7Nk+U+aQe9YJ0ZC9Pi24mUKiKi1FO2996zKMtey1g4/rMCu8zvI3tNaf8cCequyZgIKjCEKfndpssiC1ygyzAZPG7fpAHbJXGAMPdNDohXuE82hBXxMWMYtw==</vt:lpwstr>
  </op:property>
  <op:property fmtid="{D5CDD505-2E9C-101B-9397-08002B2CF9AE}" pid="118" name="_IPGFLOW_P-B5F6_E-0_FP-26_CV-FB4CA461_CN-64209B51">
    <vt:lpwstr>DPSPMK|3|408|2|0</vt:lpwstr>
  </op:property>
  <op:property fmtid="{D5CDD505-2E9C-101B-9397-08002B2CF9AE}" pid="119" name="_IPGFLOW_P-B5F6_E-1_FP-27_SP-1_CV-AD7F869E_CN-40792E43">
    <vt:lpwstr>PG4F/oqdJYB6duV2EzULyqsrFPqheIqv12Fl0zAUyYpPy+FhHiDjNX2cgcvYhko/Dqib4sEaxfOqI3x31hb/qd+SmNzSKNOLaKgsXtVXjUl3CC6eQ1VZOJMl/gv30MJwHS/2XzixwI93CXZi6wPtJh7nvev9B1FEwFE2AJp/kcMI9dIZ5I1xo4QTaFbQAJxm0jIoKjVl0jm2XCGWh7qShZefivxGqRZDwNWq/qtT2WiarKQtQ2DNQbthFxUhs9q</vt:lpwstr>
  </op:property>
  <op:property fmtid="{D5CDD505-2E9C-101B-9397-08002B2CF9AE}" pid="120" name="_IPGFLOW_P-B5F6_E-1_FP-27_SP-2_CV-EA99CE58_CN-2C1C6A7">
    <vt:lpwstr>B8Uuv6cH3wfFo5FKFTnw8BQ3yj7IKPTm4ivUWKrWhD6UF8iHZMDM9EhKz87e7//ieHtvzlMpKp2IFD5bK3KpfMyx4yuz4VnIi4OKMuutleXbP27dGUNg7LnkGgreSEhc0btIop3Og3kucLJXtFRwQNQ==</vt:lpwstr>
  </op:property>
  <op:property fmtid="{D5CDD505-2E9C-101B-9397-08002B2CF9AE}" pid="121" name="_IPGFLOW_P-B5F6_E-0_FP-27_CV-FB4CA461_CN-B9B642D4">
    <vt:lpwstr>DPSPMK|3|408|2|0</vt:lpwstr>
  </op:property>
  <op:property fmtid="{D5CDD505-2E9C-101B-9397-08002B2CF9AE}" pid="122" name="_IPGFLOW_P-B5F6_E-1_FP-28_SP-1_CV-17A4C9D_CN-483F229F">
    <vt:lpwstr>PG4F/oqdJYB6duV2EzULypgCdqqmYlijT3v4N/K56+2RmlRNtQZjTC0ElxCo5UoGEBJAEVPfIgOxkRQ6FTQ20/wwH6wiXGh2mzrt+ldQYMuRXeX0XNWPNriGKRWLVSxK3klypKQzXvp1cklKHVh+lyk33SJLG7IrLr1UDvS4Pn4U+/OfqGoNfmmTiMa4kVWsBqUmUwJYFj6pwmRzrK1voTsVyuit/VlJ6SpCpvWJ970IG5pbEKqX/vYKQmr4Kd/</vt:lpwstr>
  </op:property>
  <op:property fmtid="{D5CDD505-2E9C-101B-9397-08002B2CF9AE}" pid="123" name="_IPGFLOW_P-B5F6_E-1_FP-28_SP-2_CV-7CC6F7DD_CN-AA8165D1">
    <vt:lpwstr>UMlxKrhu++jOG5W5++dXVvFzrNvBEXNMsrezmM6ysL6xjsMChd/ArIXc+p3AWPf53W0ngfLUa0xWWGCVk0yeGYpx8IXp1zgB474E/gOJvsJZTS5zgndnWL9Cd67wKqLIRQ5d0K98zk1Lua17LK6kw/A==</vt:lpwstr>
  </op:property>
  <op:property fmtid="{D5CDD505-2E9C-101B-9397-08002B2CF9AE}" pid="124" name="_IPGFLOW_P-B5F6_E-0_FP-28_CV-FB4CA461_CN-9EC697E1">
    <vt:lpwstr>DPSPMK|3|408|2|0</vt:lpwstr>
  </op:property>
  <op:property fmtid="{D5CDD505-2E9C-101B-9397-08002B2CF9AE}" pid="125" name="_IPGFLOW_P-B5F6_E-1_FP-29_SP-1_CV-CD67AC26_CN-7A6A9D8D">
    <vt:lpwstr>PG4F/oqdJYB6duV2EzULylak666aOGxmDKuj5kklbPRCluTm+OCLuYFnbgmMeMK6Mg8KVP7GrxQfX+lqJrqUf0dx0oT6a9zwZs0KVRd+PuCjzlK1BpDjL3Tz9t8Pa3ptrrnaJNQ6H92Vl94g6NBvkvqoPXz4CwnR6TZOjEY9PulwS1YRkv9eQMM7aN+95lytwkAGb4Pv59JDLFd8CTr4XqDpFOfQ9Idvui//u3R3GdPvZq57r8lWJAGVKg7dSfz</vt:lpwstr>
  </op:property>
  <op:property fmtid="{D5CDD505-2E9C-101B-9397-08002B2CF9AE}" pid="126" name="_IPGFLOW_P-B5F6_E-1_FP-29_SP-2_CV-DEA2F9CA_CN-892138F0">
    <vt:lpwstr>VNSjK5tWSDXdozA12k7QuBqg63/ZkwW/MxbqiiFsDeuz52KMj3/7B9dMizkyNhtiOq6B8cPjDest0lPYtRLQnnVrxJngPv1F9L9U7mDZtzLMGgqaPkEH0reCZKA6mdxTxmQFPg8oLypMuDCLkyXYrRw==</vt:lpwstr>
  </op:property>
  <op:property fmtid="{D5CDD505-2E9C-101B-9397-08002B2CF9AE}" pid="127" name="_IPGFLOW_P-B5F6_E-0_FP-29_CV-FB4CA461_CN-43504E64">
    <vt:lpwstr>DPSPMK|3|408|2|0</vt:lpwstr>
  </op:property>
  <op:property fmtid="{D5CDD505-2E9C-101B-9397-08002B2CF9AE}" pid="128" name="_IPGFLOW_P-B5F6_E-1_FP-2A_SP-1_CV-B31C2C75_CN-CD9595C8">
    <vt:lpwstr>PG4F/oqdJYB6duV2EzULyqUfxf0rO8Vf2xaxASsaTgLhXnU4DosZwLoD4c7JjS/3+r0VM5pOiXN51sqLry9WwoAwUPQpK1ch6flcw21ffSSlbZrWDidhkP/SVp1CfLtHhV6eE7GggC0RAZhFjduxEWIzHlMgQAk+FcIA3IogWN4fROfXWD2YQlyfS09KeyGtjOYUwbg60P/9j2rz+H1gp1sI7YU/FKWpNDAPNnNxRSWVeDg+QXGa93sLsQhTF5b</vt:lpwstr>
  </op:property>
  <op:property fmtid="{D5CDD505-2E9C-101B-9397-08002B2CF9AE}" pid="129" name="_IPGFLOW_P-B5F6_E-1_FP-2A_SP-2_CV-C617BF87_CN-E6FD8FA4">
    <vt:lpwstr>EmxlIiHqdH0nmcI784XIxpWLev3jzJbq4JP4rS+L/xbC1hlXXvYCG6rMGeYmXN2IHzhP7vl6B0hkFHjTExzs3F70jH/ZFk0ld0wAwgyaTbHqkHOuyvtNj7OYwBHf9dGgHPXvt3r1YCZmwwJHtq8fr3g==</vt:lpwstr>
  </op:property>
  <op:property fmtid="{D5CDD505-2E9C-101B-9397-08002B2CF9AE}" pid="130" name="_IPGFLOW_P-B5F6_E-0_FP-2A_CV-FB4CA461_CN-A3A7E18D">
    <vt:lpwstr>DPSPMK|3|408|2|0</vt:lpwstr>
  </op:property>
  <op:property fmtid="{D5CDD505-2E9C-101B-9397-08002B2CF9AE}" pid="131" name="_IPGFLOW_P-B5F6_E-1_FP-2B_SP-1_CV-9F1FA793_CN-FD0BF2D5">
    <vt:lpwstr>PG4F/oqdJYB6duV2EzULyoog6Yxz9Krii1YcFb29stD//KBO4XqDBB5pZHVrzpG+tC+dkRBuJWbezP0UaPvqHO5/ywXzSPhukFzR4i2QY7sUHSNJak/JzAes4dPDUStG/lBxFwWwLpQADNDEtRA9ztQh4XP26/LOtO0IbLTBcHZiEF2zZIapaKGeNBp+K9CXhhvu4F277dA/XU36hD/RA8rhk00X+CVfXsQRNU+6bE/eRObBiGNQ8WwHeWygq++</vt:lpwstr>
  </op:property>
  <op:property fmtid="{D5CDD505-2E9C-101B-9397-08002B2CF9AE}" pid="132" name="_IPGFLOW_P-B5F6_E-1_FP-2B_SP-2_CV-1F53A95B_CN-B8AE8BAB">
    <vt:lpwstr>Q5n1h3HLLMeg7RPO5RVzWt//mT8XKxGRdR9qRQeaA0XLmHlyBOh/Ie5hmvFom9E5QLvAELs+jbw5VQWr4gPhL5Jk8Uu0fyQsQQpFvj/A+hMZpFd3hf1I0kwy8d/JZRmHdR4eBg5Vbbvg2YtHSXh1Tqg==</vt:lpwstr>
  </op:property>
  <op:property fmtid="{D5CDD505-2E9C-101B-9397-08002B2CF9AE}" pid="133" name="_IPGFLOW_P-B5F6_E-0_FP-2B_CV-FB4CA461_CN-1E6D8D43">
    <vt:lpwstr>DPSPMK|3|408|2|0</vt:lpwstr>
  </op:property>
  <op:property fmtid="{D5CDD505-2E9C-101B-9397-08002B2CF9AE}" pid="134" name="_IPGFLOW_P-B5F6_E-1_FP-2C_SP-1_CV-18BC62D9_CN-B2DAB083">
    <vt:lpwstr>PG4F/oqdJYB6duV2EzULyix7pQSUBKewd3DRqHPbNOlmtg5nDd9nd/xcHHw4LDLoydrRK/Qtf1M+ElQO9wA9fhuGE1WAW885NCBaKUXrwK7Apli2Sefvc9pChLkKIl8uweatLZfiR0f+7QqkG0v7UH72N0GASUUC7tToFWx9Ru3ng8eiawR1BwOGJJrfMEAfxdMVbW1UFAM6FlIUbHGOyPPm1MQ6HCW1crrfrXZHAq8BPJmukuxK/phpEPA7y2P</vt:lpwstr>
  </op:property>
  <op:property fmtid="{D5CDD505-2E9C-101B-9397-08002B2CF9AE}" pid="135" name="_IPGFLOW_P-B5F6_E-1_FP-2C_SP-2_CV-34C18666_CN-A8BB0844">
    <vt:lpwstr>6bYlFju7mT9tb2N0zeYa+qa6ZA1UGsmqldF3ssHr9ulQPnIry04q6SNZorojhhfi5/O5ZoziUGlXGutxpqn8KFl5VS5y2ojg3GHdR+77bQc6fI+PCeF62t9JWcBs+PpG2PJP2Bj7ApCtGGwZASKebIQ==</vt:lpwstr>
  </op:property>
  <op:property fmtid="{D5CDD505-2E9C-101B-9397-08002B2CF9AE}" pid="136" name="_IPGFLOW_P-B5F6_E-0_FP-2C_CV-FB4CA461_CN-C3FB54C6">
    <vt:lpwstr>DPSPMK|3|408|2|0</vt:lpwstr>
  </op:property>
  <op:property fmtid="{D5CDD505-2E9C-101B-9397-08002B2CF9AE}" pid="137" name="_IPGFLOW_P-B5F6_E-1_FP-2D_SP-1_CV-8E996E5E_CN-2DAA1E3E">
    <vt:lpwstr>PG4F/oqdJYB6duV2EzULyix7pQSUBKewd3DRqHPbNOmhIWDQx0jW27IZkFQhBJppaRfNnYpxlyGqV+vI0muxJMR34cmbnWgUTpN0woK4HWuicn3NARhbvJlL1irE3WIo/5GAPVi8pLF0PmA+YDnzAYL9ONivb2BHh+ycF4SWTHqEj9xpaIv+MchGYmtnHMUJgIt67qDderznKnoBZh2FaGm1sKgyeklhjXz3K/h2OQp5mQiB1UoEs34S/vsS9kb</vt:lpwstr>
  </op:property>
  <op:property fmtid="{D5CDD505-2E9C-101B-9397-08002B2CF9AE}" pid="138" name="_IPGFLOW_P-B5F6_E-1_FP-2D_SP-2_CV-5B287BA4_CN-48C70C64">
    <vt:lpwstr>RZCpOAVaSpZ7yE9F0mzx2S/Y50cy/MMKLpDMNg5tS1oaHKhxWui1fC4vDrOSussjA6RAJYjJ3OHfJHP48k2/WkUD+EcKtytbgOQh2UPLWWuzrHpuR6BlNX5q/ZdmW33VwhLPLobdleTVBrBiny3ZnmvI2a8MHCvAXOio4+M2BEas=</vt:lpwstr>
  </op:property>
  <op:property fmtid="{D5CDD505-2E9C-101B-9397-08002B2CF9AE}" pid="139" name="_IPGFLOW_P-B5F6_E-0_FP-2D_CV-B684056A_CN-9C91880A">
    <vt:lpwstr>DPSPMK|3|428|2|0</vt:lpwstr>
  </op:property>
  <op:property fmtid="{D5CDD505-2E9C-101B-9397-08002B2CF9AE}" pid="140" name="_IPGFLOW_P-B5F6_E-1_FP-2E_SP-1_CV-E4858CF0_CN-71316DA2">
    <vt:lpwstr>PG4F/oqdJYB6duV2EzULyut+FyH6cOlOA7gzj1/52/GiaMbhGURtUtbBO3b/FxS8tCTNzu/KesZnFq+IFFm9TdfCY/S6AoeyIYsTmULd1/BnGC13T0sqPNQ7ATKIjmZp8ce7+vwwgofjAKGmqwtIBbeq4YL98gPUh6Q7xTfm4o7LmXxKiUc34/6ozMOExXIrXm5ns4YL5jXd2AuyXvKy8B7k/LWxUsWeA2wuL8q7wUkgWlrnKEXm14IfB7w/NLu</vt:lpwstr>
  </op:property>
  <op:property fmtid="{D5CDD505-2E9C-101B-9397-08002B2CF9AE}" pid="141" name="_IPGFLOW_P-B5F6_E-1_FP-2E_SP-2_CV-D0E39B03_CN-95F04CC6">
    <vt:lpwstr>aDGcSXwXRnQLVepcIxcytteqNte1qfWCKtlMC/5/yo3pHs2XPI8jht6yC48IvM0d4JPRdmyEfd+uW3emiFOTabKEWM4AiSfw9wpWOUYQLfeNLeumtTbBb9jTRANnTx+EQWoDU6IA2LWwO9tzhVLF0Wg==</vt:lpwstr>
  </op:property>
  <op:property fmtid="{D5CDD505-2E9C-101B-9397-08002B2CF9AE}" pid="142" name="_IPGFLOW_P-B5F6_E-0_FP-2E_CV-FB4CA461_CN-631E8B1B">
    <vt:lpwstr>DPSPMK|3|408|2|0</vt:lpwstr>
  </op:property>
  <op:property fmtid="{D5CDD505-2E9C-101B-9397-08002B2CF9AE}" pid="143" name="_IPGFLOW_P-B5F6_E-1_FP-2F_SP-1_CV-50DA8EFF_CN-EF1264D">
    <vt:lpwstr>PG4F/oqdJYB6duV2EzULyt2kDB2FOZXQ2rGpJJm5Mho4JS8S1hqnmLzRQMgKjTl0T3fdDWucSHD0fpO5VPoiYBELMec0ZxtF0C+KaqSo7649jHHj1/87vYOOnWznjGGYQvQ8PctfaWqgmawSfpG/Kp7uystAjgOitUzesKi7vJ0p05qM/mMI1I8lgpKoGetyHJdEcAqk0gmUPRkdYd1VaWVQ1EN1rlEmYTLPgxC+tmwGiwOrvZbC6SGaBzasE6j</vt:lpwstr>
  </op:property>
  <op:property fmtid="{D5CDD505-2E9C-101B-9397-08002B2CF9AE}" pid="144" name="_IPGFLOW_P-B5F6_E-1_FP-2F_SP-2_CV-274E4634_CN-72D92207">
    <vt:lpwstr>4Irfh2X5q9iKFBWCScuLBmWVG6ieb1QItI0dxO+rmBqfPMuJKwUS81LkQXRF/m8Y1xpuqmiA4ycuMjkEo5umqjQ3E32Y4o5Uo4+qleGKJ6Q1cLm1dPe60G4b+6I1SsMXbe3psavCsAwkGc0PNIiwtrS3RVrLwlAIXp2ne8caUA3Jp8Gi8YCnMgZtMs3BriwXs</vt:lpwstr>
  </op:property>
  <op:property fmtid="{D5CDD505-2E9C-101B-9397-08002B2CF9AE}" pid="145" name="_IPGFLOW_P-B5F6_E-0_FP-2F_CV-60DDE677_CN-CCEFB1DB">
    <vt:lpwstr>DPSPMK|3|448|2|0</vt:lpwstr>
  </op:property>
  <op:property fmtid="{D5CDD505-2E9C-101B-9397-08002B2CF9AE}" pid="146" name="_IPGFLOW_P-B5F6_E-1_FP-30_SP-1_CV-116C7EFB_CN-5F1EA073">
    <vt:lpwstr>PG4F/oqdJYB6duV2EzULyh+tY4I9zeANC2sU6erFX/nZ9VMSp9wXJdZEvn1tw2cBwFWMAwTB0TV0zg+Ba786Y+VKRM7SvwQv65/1gkOS2nyPw4rxTqAlgnSXBw1H+Bltsf3w5TbnZGa+cbq9c1g9h2DsgIDEHR/9Fd880g8r5wgG6ytLLgdgO0BHqkGWxanZuIBCvSm4g+0234Ei4+aJoyQamX71AzeYO43uRkooZ3qPyMfCAGtMS6ZVbGMiw/x</vt:lpwstr>
  </op:property>
  <op:property fmtid="{D5CDD505-2E9C-101B-9397-08002B2CF9AE}" pid="147" name="_IPGFLOW_P-B5F6_E-1_FP-30_SP-2_CV-50DB3546_CN-2A911DDF">
    <vt:lpwstr>nx6O/UEz3wNOsnd7IDHaieQzA3MARFxmF6gVAD5TArcQOP3QGM3xMBfsBmhFEsplphbcoSQjKOo7YUeWnIYQCgc8aKXydEP58D5XEnA8l2NFFwedKxesAvuSP/vReWetae+WLSJ5wt/5sWpgf7EU+XN1se+JB+dC5cLkjpZu5QJM7IINTgYHFTHYzVgNdKOcg/qiGlHQl9cLWzLCN2bMngtNUlTwLw9kpMxJdmRFw0lk=</vt:lpwstr>
  </op:property>
  <op:property fmtid="{D5CDD505-2E9C-101B-9397-08002B2CF9AE}" pid="148" name="_IPGFLOW_P-B5F6_E-0_FP-30_CV-96F3ED08_CN-7FB07EDE">
    <vt:lpwstr>DPSPMK|3|492|2|0</vt:lpwstr>
  </op:property>
  <op:property fmtid="{D5CDD505-2E9C-101B-9397-08002B2CF9AE}" pid="149" name="_IPGFLOW_P-B5F6_E-1_FP-31_SP-1_CV-1EBF55F9_CN-C9172A62">
    <vt:lpwstr>PG4F/oqdJYB6duV2EzULypoRCXLyIbB96IPJfOF35GCBrHHHn/lveFvRhuZ/0ASb/je5Z7n5q6aSLCAHFK/I1PKo8mNfCAlQnrQG/Lg7jG15ZvuTXOGAJQ6peUIQOsS74TmnwqiVKSp08wMY5VKuE5MVpX2euA+/Q5eKKgP0MJA5fJ3NBk+P7G/BRw/vr5zKgp0ODccS0JN8wGrYgiXV+FQMXWQ3S5f6lQOuZU5YIytF+OHDnTGFOlaCvVtTsaY</vt:lpwstr>
  </op:property>
  <op:property fmtid="{D5CDD505-2E9C-101B-9397-08002B2CF9AE}" pid="150" name="_IPGFLOW_P-B5F6_E-1_FP-31_SP-2_CV-943B710F_CN-CC062CA8">
    <vt:lpwstr>PQdpnsu9ep7NE7EF8kjqWMxqIGHpTOtzlUOeTcpsREMi3yYVy4xh5mFjj08bDZbm0HU9Zvfjx2w0XEDL60rCtOJXRmOu+NYVMXRLe7pACD9dfPSkRcSqED/6mZIzeU+8DbQ038WZ31y5m0jGvcyQeGntzuasQWZZb/0lLiL2st0pjtTkGJHxiFrcTpZDZyeqlLkSw4X7q/ixzMoMrFTmaZg/IYg0vMi3FtuHM5arj2HU=</vt:lpwstr>
  </op:property>
  <op:property fmtid="{D5CDD505-2E9C-101B-9397-08002B2CF9AE}" pid="151" name="_IPGFLOW_P-B5F6_E-0_FP-31_CV-96F3ED08_CN-A226A75B">
    <vt:lpwstr>DPSPMK|3|492|2|0</vt:lpwstr>
  </op:property>
  <op:property fmtid="{D5CDD505-2E9C-101B-9397-08002B2CF9AE}" pid="152" name="_IPGFLOW_P-B5F6_E-0_CV-F7C1C084_CN-3EADA058">
    <vt:lpwstr>DPFPMK|3|50|50|0</vt:lpwstr>
  </op:property>
  <op:property fmtid="{D5CDD505-2E9C-101B-9397-08002B2CF9AE}" pid="153" name="_IPGFLOW_P-B5F6_E-1_FP-32_SP-1_CV-1F9CE636_CN-10F21108">
    <vt:lpwstr>PG4F/oqdJYB6duV2EzULyk47H764M0WNZt5jxCUzgPbahhRzhXNRZzEi7RsMzq2oZr5OMI6PXRyYoiTgaPNjEPqCQah0lg0414077CAr9byn7ofZVK1WYM07Voss0xnRod75NM/lio62n8Rcp2zd8VnY/ocbdCZTQEcM3Kqd6BiITNI9iufHKi7+ciihHcj/0B0CgLCNxRd7InfjRi7FD7IN0xUAD0FzvnwOUGf/SHMrqaN3zRYCMPetrj8/PVn</vt:lpwstr>
  </op:property>
  <op:property fmtid="{D5CDD505-2E9C-101B-9397-08002B2CF9AE}" pid="154" name="_IPGFLOW_P-B5F6_E-1_FP-32_SP-2_CV-DCB26777_CN-D5C4693F">
    <vt:lpwstr>qG3S/KdS9h/w00xvXXJWnkKz3L41WKwmdAYN1HDH3dQu0P6PTbXIdj9B1T2VpkhPd06/vxeM5ZNLOBMDWhFvf/x5ynEBTK8y/p00wZIldmNPLeSRA7al/xXmKLztOzxkjNdgXDVzYUc0IyTiYbQM0EfEUp2BaETx/+vZVE8N5TevFUhUA14V2uMM67rjdJTjK</vt:lpwstr>
  </op:property>
  <op:property fmtid="{D5CDD505-2E9C-101B-9397-08002B2CF9AE}" pid="155" name="_IPGFLOW_P-B5F6_E-0_FP-32_CV-60DDE677_CN-2BAD46BF">
    <vt:lpwstr>DPSPMK|3|448|2|0</vt:lpwstr>
  </op:property>
</op:Properties>
</file>